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2" r:id="rId6"/>
    <p:sldId id="292" r:id="rId7"/>
    <p:sldId id="293" r:id="rId8"/>
    <p:sldId id="294" r:id="rId9"/>
    <p:sldId id="295" r:id="rId10"/>
    <p:sldId id="29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6" r:id="rId19"/>
    <p:sldId id="299" r:id="rId20"/>
    <p:sldId id="297" r:id="rId21"/>
    <p:sldId id="310" r:id="rId22"/>
    <p:sldId id="318" r:id="rId23"/>
    <p:sldId id="263" r:id="rId24"/>
    <p:sldId id="311" r:id="rId25"/>
    <p:sldId id="312" r:id="rId26"/>
    <p:sldId id="313" r:id="rId27"/>
    <p:sldId id="315" r:id="rId28"/>
    <p:sldId id="316" r:id="rId29"/>
    <p:sldId id="289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92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-166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58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4C2E-620B-4472-810F-61E6ACB5689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9800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3F044D-4890-4326-BFEB-EF97AA31096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40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2D8448-C080-4FE7-85E6-E4631A626E08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30.10.2018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8A357F-81A8-4B93-AA11-F2AAE2EEA85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71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075FD-9B3D-452A-88A1-656AE250F4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35125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Veri Yer Tutucusu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EA589-3AD4-423B-9301-9EFF7FA35F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47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E76F50-424A-457B-BB87-D5C79012953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6616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02F78-D6C4-47F7-B9E9-79FE330BB5C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266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09B7E-B9B2-466D-AF14-12D405B739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34463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65EFA-0FD0-4B62-A09D-2FD41CC2013A}" type="slidenum">
              <a:rPr lang="tr-TR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4317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DDC56-2376-4834-9E19-AC297AE5E5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47927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ikdörtgen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ikdörtgen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cs typeface="+mn-cs"/>
              </a:defRPr>
            </a:lvl1pPr>
          </a:lstStyle>
          <a:p>
            <a:pPr>
              <a:defRPr/>
            </a:pPr>
            <a:fld id="{51B5138E-5664-4CA0-A784-6DE795509B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11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43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9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536701093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İŞ SAĞLIĞI VE GÜVENLİĞİ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MALİ İHTİYAÇLARININ YÖNETİMİ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ahoma" panose="020B0604030504040204" pitchFamily="34" charset="0"/>
              </a:rPr>
              <a:t> 2018</a:t>
            </a:r>
            <a:endParaRPr lang="tr-TR" altLang="tr-TR" sz="2000" b="1" dirty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85728"/>
            <a:ext cx="1895740" cy="1905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95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7" y="2444654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9362" y="397235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729342" y="2192034"/>
            <a:ext cx="5205586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1-süresi</a:t>
            </a:r>
            <a:r>
              <a:rPr lang="tr-TR" altLang="tr-TR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skorları</a:t>
            </a:r>
            <a:r>
              <a:rPr lang="tr-TR" altLang="tr-TR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güncel tutulacak.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bağlı talep edilen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ödeneğin maliyet analizinin </a:t>
            </a:r>
            <a:r>
              <a:rPr lang="tr-TR" altLang="tr-TR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piyasa fiyat araştırmasına göre </a:t>
            </a: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belirlenecek.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3-kodlara </a:t>
            </a:r>
            <a:r>
              <a:rPr lang="tr-TR" altLang="tr-TR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talepleri yapılacak.</a:t>
            </a:r>
            <a:endParaRPr lang="tr-TR" altLang="tr-TR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4-Telafisi mümkün </a:t>
            </a:r>
            <a:r>
              <a:rPr lang="tr-TR" altLang="tr-TR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olmayan hususlarla karşılaşılmaması</a:t>
            </a:r>
            <a:r>
              <a:rPr lang="tr-TR" altLang="tr-TR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altLang="tr-TR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kamu zararı </a:t>
            </a: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oluşturulmayacak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5-içinde </a:t>
            </a:r>
            <a:r>
              <a:rPr lang="tr-TR" altLang="tr-TR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girilmiş ödenek ihtiyacı </a:t>
            </a: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verileri </a:t>
            </a:r>
            <a:r>
              <a:rPr lang="tr-TR" altLang="tr-TR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takip </a:t>
            </a:r>
            <a:r>
              <a:rPr lang="tr-TR" altLang="tr-TR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edilecek,</a:t>
            </a:r>
            <a:r>
              <a:rPr lang="tr-TR" altLang="tr-TR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43714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42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11" y="2098398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961685" y="404799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88189" y="2415537"/>
            <a:ext cx="520558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İlçe İSG Büro Yöneticileri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İSG açısından;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inceleme, analiz etme, risk şiddet ve frekans değeri dikkate alınarak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işlemleri 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Gerekirse tehlikeli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durumların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yerinde teknik uzmanlarca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incelenerek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düzenlenen rapora göre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işlemleri yapılacak.</a:t>
            </a:r>
            <a:endParaRPr lang="tr-TR" altLang="tr-TR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08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4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50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830204" y="2031556"/>
            <a:ext cx="5205586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İkinci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Koordinatörleri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uygunluğu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edilecek.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Temel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Eğitim Genel Müdürlüğüne bağlı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okullarının talepleri;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Koordinatörünün onayını müteakip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 Destek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Hizmetleri Şube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 tarafından </a:t>
            </a:r>
            <a:r>
              <a:rPr 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MEM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İnşaat ve Emlak Şube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6" y="2736282"/>
            <a:ext cx="1603248" cy="160324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002906" y="449010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79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uiExpand="1" build="allAtOnce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88123" y="5889069"/>
            <a:ext cx="30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ağ Ok 22"/>
          <p:cNvSpPr/>
          <p:nvPr/>
        </p:nvSpPr>
        <p:spPr>
          <a:xfrm>
            <a:off x="2555776" y="5106381"/>
            <a:ext cx="3531785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2528049" y="485721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40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25325" y="3153479"/>
            <a:ext cx="52055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Bakanlığımız ilgili Genel Müdürlüklerin bütçe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mali kaynakları hakkında görevli Daire Başkanlıklarında yetkilendirilmiş,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uzman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43" y="2173636"/>
            <a:ext cx="2438400" cy="24384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77081" y="4649708"/>
            <a:ext cx="261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12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uild="allAtOnce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389146" y="1500455"/>
            <a:ext cx="82942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İşlemi Yapılırken Dikkat Edilecek Hususlar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 birimlerine bağlı okul/kurumlar ile Temel Eğitim Genel Müdürlüğüne bağlı okulların, ödenek ihtiyacının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´´h´´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´´ı´´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maddelerindeki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esaslara göre son 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yapılırken; 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28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34585"/>
            <a:ext cx="829426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Can ve mal güvenliği hususları, ileride telafisi mümkün olmayan durumlar ile idari ve hukuki süreçlerle karşılaşılmaması için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ivedilikle değerlendirme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talebine ilişkin sistemdeki veriler değerlendirirken,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üst amirlerle paylaşılarak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karar verilmesi gereken hususlara dikkat edilmesi,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sistemde açıklama kısmına mutlaka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gerekçesinin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Onay İşlemi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gönderilecek ödeneğe ait evrak kayıt tarih ve sayısının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Uygun olmayan ödenek kalemi ve görev alanı dışında sehven gelen taleplerin ivedilikle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edilmesi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Talep edilen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ihtiyaç miktarlarının karşılanabilir düzeyde olmasına ve piyasa şartlarına uygunluğuna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dikkat edilmesi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gerekmektedir.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87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277726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Son Onay İşleminden Sonra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Gönderme Süreci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" y="2125647"/>
            <a:ext cx="8411681" cy="36619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05" y="2658574"/>
            <a:ext cx="851753" cy="85175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548869" y="4449707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1467884" y="2852360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5000576" y="3558335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4579637" y="4420481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pic>
        <p:nvPicPr>
          <p:cNvPr id="18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1555">
            <a:off x="3080006" y="3308752"/>
            <a:ext cx="1278967" cy="2289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7052">
            <a:off x="2199885" y="1742470"/>
            <a:ext cx="979921" cy="1753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0594" flipH="1">
            <a:off x="3823940" y="2829218"/>
            <a:ext cx="2299378" cy="2253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2507" flipV="1">
            <a:off x="4210352" y="1878912"/>
            <a:ext cx="979921" cy="2326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Ä°lgili re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0000" flipH="1" flipV="1">
            <a:off x="2114987" y="2910658"/>
            <a:ext cx="664005" cy="1730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410454" y="4396892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</p:spTree>
    <p:extLst>
      <p:ext uri="{BB962C8B-B14F-4D97-AF65-F5344CB8AC3E}">
        <p14:creationId xmlns="" xmlns:p14="http://schemas.microsoft.com/office/powerpoint/2010/main" val="1228713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570022"/>
            <a:ext cx="82089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ISG MALİ İHTİYAÇLARI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ve taşra teşkilatı birimlerinde, 6331 sayılı İş Sağlığı ve Güvenliği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Kanunu hükümleri doğrultusunda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İş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Sağlığı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Güvenliği Risk Değerlendirmesi Yönetmeliği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gereğince "Risk Değerlendirme Ekipleri" tarafından işveren/işveren vekillerinin koordinasyonunda riskler değerlendirilerek, MEBBİS İSGB modülüne veri girişleri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yapılmakta olup, girilen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risklerin giderilmesi için </a:t>
            </a:r>
            <a:r>
              <a:rPr lang="tr-TR" altLang="tr-TR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 kaynak </a:t>
            </a:r>
            <a:r>
              <a:rPr lang="tr-TR" altLang="tr-TR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ihtiyaçları ortaya çıkmaktadır</a:t>
            </a:r>
            <a:r>
              <a:rPr lang="tr-TR" altLang="tr-TR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414961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25881" y="1306820"/>
            <a:ext cx="829426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Risklerle İlgili İyileştirme Çalışmaları Yapıldıktan Sonra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Dikkat Edilecek Hususlar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 Büro Yöneticileri ve İl İSGB Koordinatörlerince;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gönderilen risklerin ortadan kaldırıldığına veya risk skorunun kabul edilebilir seviyeye indirgendiğine dair araştırma ve saha gözetimlerinin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risk değerlendirme revizyon işleminin gerçekleştirilmesi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yıl sonunda,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bütün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yetkililerince, gönderilen/gönderilemeyen ödenek miktarlarına ait icmal listesinin sistem üzerinden oluşturularak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onaylı suretlerinin  muhafaza edilmesi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34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8" y="5033950"/>
            <a:ext cx="7439025" cy="13620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7 Metin kutusu"/>
          <p:cNvSpPr txBox="1">
            <a:spLocks noChangeArrowheads="1"/>
          </p:cNvSpPr>
          <p:nvPr/>
        </p:nvSpPr>
        <p:spPr bwMode="auto">
          <a:xfrm>
            <a:off x="431800" y="1196975"/>
            <a:ext cx="820896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MEBBİS İşyeri Sağlık ve Güvenlik 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Modülü’ne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Giriş</a:t>
            </a:r>
          </a:p>
          <a:p>
            <a:pPr algn="just"/>
            <a:endParaRPr lang="tr-TR" altLang="tr-TR" sz="2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 risk tabanlı ödenek talebinde bulunmak için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kodu 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Onay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İşlemleri için İlçe Büro Yöneticileri ve İl İSGB Koordinatörleri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kendilerine tanımlanmış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Destek Hizmetleri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err="1" smtClean="0">
                <a:latin typeface="Times New Roman" pitchFamily="18" charset="0"/>
                <a:cs typeface="Times New Roman" pitchFamily="18" charset="0"/>
              </a:rPr>
              <a:t>ISGODxx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ile; </a:t>
            </a: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İnşaat ve Emlak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kendisine tanımlanan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MEBBİS sistemine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giriş yapacaklardır.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751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947096" y="1718772"/>
            <a:ext cx="5528013" cy="4154984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 işveren/işveren vekili tarafından sisteme giriş yapıldıktan sonra </a:t>
            </a:r>
            <a:r>
              <a:rPr lang="tr-TR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Tabanlı Ödenek Giriş </a:t>
            </a:r>
            <a:r>
              <a:rPr lang="tr-TR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süresi, risk skoru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(15 ve üstü)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sorumlu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güncel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olan riskler listelenecektir. Burada </a:t>
            </a:r>
            <a:r>
              <a:rPr lang="tr-TR" altLang="tr-TR" sz="24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Tahmini Bütçe alanına virgül ve nokta olmadan talep edilecek ödenek miktarı (</a:t>
            </a:r>
            <a:r>
              <a:rPr lang="tr-TR" altLang="tr-TR" sz="2400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örn</a:t>
            </a:r>
            <a:r>
              <a:rPr lang="tr-TR" altLang="tr-TR" sz="24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12500) girilerek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doğru Ödenek Kalemi seçildikten sonra </a:t>
            </a:r>
            <a:r>
              <a:rPr lang="tr-TR" altLang="tr-TR" sz="24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Güncelle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seçeneği işaretlenerek </a:t>
            </a:r>
            <a:r>
              <a:rPr lang="tr-TR" altLang="tr-TR" sz="24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KAYDET</a:t>
            </a:r>
            <a:r>
              <a:rPr lang="tr-TR" altLang="tr-TR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işlemi yapılmalıdır.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30" y="1828720"/>
            <a:ext cx="2295525" cy="1714500"/>
          </a:xfrm>
          <a:prstGeom prst="rect">
            <a:avLst/>
          </a:prstGeom>
        </p:spPr>
      </p:pic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12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0" y="2208764"/>
            <a:ext cx="8074390" cy="3164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76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716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İlçe İSG Büro yöneticisi 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okul/kurumlarca kaydedilen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Yetkilisi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36" y="4051531"/>
            <a:ext cx="7259366" cy="22879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96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001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İSG Büro yöneticisince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İSGB Koordinatörü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4490"/>
            <a:ext cx="8362950" cy="2019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634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63838" y="1696245"/>
            <a:ext cx="60563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İlgili Genel Müdürlük yetkilisi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Yetkilileri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9" y="2019933"/>
            <a:ext cx="2152650" cy="457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0" y="4377167"/>
            <a:ext cx="8373938" cy="176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83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98162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501698" y="2993540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3271732" y="1914883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860318" y="3419683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75696" y="5680171"/>
            <a:ext cx="306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 Yetkilisi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001766" y="493708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45860" y="27466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4292801" y="569760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346377" y="41235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648282" y="2977003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509448" y="581257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83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2936" y="1062514"/>
            <a:ext cx="86898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Bağlı Okulları İle Okul/Kurumların </a:t>
            </a:r>
            <a:r>
              <a:rPr 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Gayrimenkul Büyük Onarım Giderlerine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Ait Risk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54195" y="2927966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648282" y="2977175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302360" y="1834396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09448" y="583780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734721" y="344604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665132" y="4936097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35739" y="27440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897389" y="567848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246807" y="41606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53" y="3855072"/>
            <a:ext cx="1603248" cy="1603248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6215530" y="5295664"/>
            <a:ext cx="27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Destek </a:t>
            </a:r>
            <a:r>
              <a:rPr lang="tr-TR" altLang="tr-TR" b="1" kern="0" dirty="0" smtClean="0">
                <a:latin typeface="Times New Roman" pitchFamily="18" charset="0"/>
                <a:cs typeface="Times New Roman" pitchFamily="18" charset="0"/>
              </a:rPr>
              <a:t>Hizmetleri/İnşaat ve Emlak Şube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yetkilisi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7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Turan YILDIRIM</a:t>
            </a:r>
          </a:p>
          <a:p>
            <a:pPr algn="ctr">
              <a:spcBef>
                <a:spcPct val="0"/>
              </a:spcBef>
              <a:buNone/>
            </a:pPr>
            <a:r>
              <a:rPr lang="tr-TR" altLang="tr-TR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KARS İL MİLLİ EĞİTİM MÜD.</a:t>
            </a:r>
          </a:p>
          <a:p>
            <a:pPr algn="ctr">
              <a:spcBef>
                <a:spcPct val="0"/>
              </a:spcBef>
              <a:buNone/>
            </a:pPr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</a:p>
          <a:p>
            <a:pPr algn="ctr">
              <a:spcBef>
                <a:spcPct val="0"/>
              </a:spcBef>
              <a:buNone/>
            </a:pPr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KOORDİNATÖRÜ</a:t>
            </a:r>
          </a:p>
          <a:p>
            <a:pPr algn="ctr">
              <a:spcBef>
                <a:spcPct val="0"/>
              </a:spcBef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Tel:5367010938</a:t>
            </a: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e-posta isguvenligi36@</a:t>
            </a:r>
            <a:r>
              <a:rPr lang="tr-TR" alt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.gov.tr.</a:t>
            </a:r>
            <a:endParaRPr lang="tr-TR" altLang="tr-TR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5740" cy="1905266"/>
          </a:xfrm>
          <a:prstGeom prst="rect">
            <a:avLst/>
          </a:prstGeom>
        </p:spPr>
      </p:pic>
      <p:pic>
        <p:nvPicPr>
          <p:cNvPr id="1026" name="Picture 2" descr="D:\MEM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46" y="0"/>
            <a:ext cx="1643054" cy="178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289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4658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03238" y="1823620"/>
            <a:ext cx="8208962" cy="378565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tr-TR" sz="24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 tehlike yönetimine bağlı mali ihtiyaçların; ciddi ve yakın tehlike arz etmesi durumları dikkate alınarak karşılanabilmesi amacıyla, MEBBİS İSGB modülü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Risk Tabanlı Ödenek Girişi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altLang="tr-TR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ekranı veri girişine açılmıştır. 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MEBBİS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İSGB modülünde, risk değerlendirmesine bağlı olarak ortaya çıkan ödenek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taleplerinin karşılanabilmesi için yapılacak iş ve işlemler; </a:t>
            </a:r>
            <a:r>
              <a:rPr lang="tr-TR" altLang="tr-TR" sz="24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23.02.2018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tarihinde yayımlanan </a:t>
            </a:r>
            <a:r>
              <a:rPr lang="tr-TR" altLang="tr-TR" sz="2400" b="1" i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2018/7 </a:t>
            </a:r>
            <a:r>
              <a:rPr lang="tr-TR" altLang="tr-TR" sz="24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sayılı İş Sağlığı ve Güvenliği </a:t>
            </a:r>
            <a:r>
              <a:rPr lang="tr-TR" altLang="tr-TR" sz="2400" b="1" i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İhtiyaçların </a:t>
            </a:r>
            <a:r>
              <a:rPr lang="tr-TR" altLang="tr-TR" sz="2400" b="1" i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Yönetimi Genelgesi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tr-TR" altLang="tr-TR" sz="2400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belirtilmektedir.</a:t>
            </a:r>
            <a:endParaRPr lang="tr-TR" alt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33514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47" y="1462345"/>
            <a:ext cx="6302266" cy="467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426491" cy="172339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3577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49548"/>
            <a:ext cx="8461375" cy="489364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2018/7 Sayılı Genelge doğrultusunda;</a:t>
            </a:r>
          </a:p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Okul/kurumlar tarafından risklerin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giderilmesi için ön görülen </a:t>
            </a:r>
            <a:r>
              <a:rPr lang="tr-TR" altLang="tr-TR" sz="22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2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sz="22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ile </a:t>
            </a:r>
            <a:r>
              <a:rPr lang="tr-TR" altLang="tr-TR" sz="22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skorlarının</a:t>
            </a:r>
            <a:r>
              <a:rPr lang="tr-TR" altLang="tr-TR" sz="2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tehlikeli ve çok tehlikeli (15 ve üstü)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olması durumunda riske bağlı ödenek talebi yapılması mümkün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olacağından kayıtların ve </a:t>
            </a:r>
            <a:r>
              <a:rPr lang="tr-TR" altLang="tr-TR" sz="22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sz="22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kişilerinin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güncel tutulması,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Tehlike ve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riskler sisteme girilirken,  ileride </a:t>
            </a:r>
            <a:r>
              <a:rPr lang="tr-TR" altLang="tr-TR" sz="2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telafisi mümkün olmayan hususlarla karşılaşılmaması</a:t>
            </a:r>
            <a:r>
              <a:rPr lang="tr-TR" altLang="tr-TR" sz="2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kamu zararı oluşturulmaması</a:t>
            </a:r>
            <a:r>
              <a:rPr lang="tr-TR" altLang="tr-TR" sz="2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için gerekli hassasiyetin gösterilmesi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vekili tarafından, okul/kurumdaki risklerden kaynaklı mali ihtiyaçların  belirlenmesinde, </a:t>
            </a:r>
            <a:r>
              <a:rPr lang="tr-TR" altLang="tr-TR" sz="22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ekonomik </a:t>
            </a:r>
            <a:r>
              <a:rPr lang="tr-TR" altLang="tr-TR" sz="2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kodlara uygun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taleplerinin yapılması, </a:t>
            </a:r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7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94269" cy="526297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vekili tarafından, talep edilen ödeneğin maliyet analizinin </a:t>
            </a:r>
            <a:r>
              <a:rPr lang="tr-TR" altLang="tr-TR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piyasa fiyat araştırmasına göre belirlenmesi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en ekonomik biçimde çözümleme yapılması, herhangi bir kamu zararı oluşturmaması, mer'i mevzuat hükümlerine uygun, can ve mal kayıplarının önlenmesini sağlayacak şekilde ödenek ihtiyacı verilerinin sisteme girilmesi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vekillerince </a:t>
            </a:r>
            <a:r>
              <a:rPr lang="tr-TR" altLang="tr-TR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yıl içinde girilmiş ödenek ihtiyacı verilerinin takip edilmesi</a:t>
            </a:r>
            <a:r>
              <a:rPr lang="tr-TR" altLang="tr-TR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ciddi ve yakın bir tehlike durumunda, İlçe İSG Büro Yöneticisine bildirim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ciddi ve yakın bir tehlike arz eden kısım yada bölümde işin durdurulması gerekiyorsa gerekli tedbirlerin aksatılmadan alınması için İl/İlçe Milli Eğitim Müdürüne bildirimde bulunulması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3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95723"/>
            <a:ext cx="829426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Kurum 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İlçe İSG Büro Yöneticileri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İSG açısından; inceleme, analiz etme, risk şiddet ve frekans değeri dikkate alınarak,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gerekirse tehlikeli durumların yerinde teknik uzmanlarca incelemesi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sonucunda düzenlenen rapora göre karar verilmesi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 İSGB Koordinatörleri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99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316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İkinci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Yöneticilerinin onay işlemlerinin doğruluğunu teyit edecek şekilde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muhtemel harcamanın sınıflandırmasında kullanılan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kodların uygunluğu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edilerek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gerekli  hassasiyeti sağlayacak şekilde karar verilmesi,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bağlı okullarının 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ödenek ihtiyacı taleplerine ait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 işlemini müteakip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Milli Eğitim Müdürlüğü Destek Hizmetleri Şube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MEBBİS yöneticisi tarafından tanımlanan </a:t>
            </a:r>
            <a:r>
              <a:rPr lang="tr-TR" altLang="tr-TR" sz="2400" b="1" kern="0" dirty="0" err="1">
                <a:latin typeface="Times New Roman" pitchFamily="18" charset="0"/>
                <a:cs typeface="Times New Roman" pitchFamily="18" charset="0"/>
              </a:rPr>
              <a:t>ISGODPlakaKodu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</p:txBody>
      </p:sp>
    </p:spTree>
    <p:extLst>
      <p:ext uri="{BB962C8B-B14F-4D97-AF65-F5344CB8AC3E}">
        <p14:creationId xmlns="" xmlns:p14="http://schemas.microsoft.com/office/powerpoint/2010/main" val="263750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975"/>
            <a:ext cx="829426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talepleri;</a:t>
            </a:r>
            <a:r>
              <a:rPr lang="tr-TR" altLang="tr-TR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MEM İnşaat ve Emlak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Şube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İl MEBBİS yöneticisi tarafından tanımlanan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bir 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teşkilatında ödenek gönderiminde;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Genel Müdürlüklerin/Başkanlıkların bütçe ve mali kaynakları hakkında görevli Daire Başkanlıklarında yetkilendirilmiş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süreç takip sorumluluğuna sahip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uzman tarafından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   gerekmektedir.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88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1485</Words>
  <Application>Microsoft Office PowerPoint</Application>
  <PresentationFormat>Ekran Gösterisi (4:3)</PresentationFormat>
  <Paragraphs>447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Medyan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Ozkan AVCI</dc:creator>
  <cp:lastModifiedBy>TuranYILDIRIM</cp:lastModifiedBy>
  <cp:revision>138</cp:revision>
  <dcterms:created xsi:type="dcterms:W3CDTF">2017-05-25T07:49:56Z</dcterms:created>
  <dcterms:modified xsi:type="dcterms:W3CDTF">2018-10-30T07:14:07Z</dcterms:modified>
</cp:coreProperties>
</file>