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6"/>
  </p:notesMasterIdLst>
  <p:sldIdLst>
    <p:sldId id="299" r:id="rId2"/>
    <p:sldId id="298" r:id="rId3"/>
    <p:sldId id="256"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78" r:id="rId28"/>
    <p:sldId id="282" r:id="rId29"/>
    <p:sldId id="283" r:id="rId30"/>
    <p:sldId id="284" r:id="rId31"/>
    <p:sldId id="285" r:id="rId32"/>
    <p:sldId id="286" r:id="rId33"/>
    <p:sldId id="287" r:id="rId34"/>
    <p:sldId id="296" r:id="rId35"/>
    <p:sldId id="297" r:id="rId36"/>
    <p:sldId id="288" r:id="rId37"/>
    <p:sldId id="289" r:id="rId38"/>
    <p:sldId id="290" r:id="rId39"/>
    <p:sldId id="291" r:id="rId40"/>
    <p:sldId id="292" r:id="rId41"/>
    <p:sldId id="293" r:id="rId42"/>
    <p:sldId id="294" r:id="rId43"/>
    <p:sldId id="300" r:id="rId44"/>
    <p:sldId id="301" r:id="rId45"/>
    <p:sldId id="305" r:id="rId46"/>
    <p:sldId id="306" r:id="rId47"/>
    <p:sldId id="307" r:id="rId48"/>
    <p:sldId id="308" r:id="rId49"/>
    <p:sldId id="302" r:id="rId50"/>
    <p:sldId id="303" r:id="rId51"/>
    <p:sldId id="309" r:id="rId52"/>
    <p:sldId id="304" r:id="rId53"/>
    <p:sldId id="310" r:id="rId54"/>
    <p:sldId id="295"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43" autoAdjust="0"/>
    <p:restoredTop sz="94660"/>
  </p:normalViewPr>
  <p:slideViewPr>
    <p:cSldViewPr snapToGrid="0">
      <p:cViewPr>
        <p:scale>
          <a:sx n="90" d="100"/>
          <a:sy n="90" d="100"/>
        </p:scale>
        <p:origin x="-1386" y="-5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73D62-13CE-4F53-9919-2562C4FC5E26}" type="datetimeFigureOut">
              <a:rPr lang="tr-TR" smtClean="0"/>
              <a:pPr/>
              <a:t>14.08.2020</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07AE6-4127-4ABF-BC06-2722BAC7A3AE}" type="slidenum">
              <a:rPr lang="tr-TR" smtClean="0"/>
              <a:pPr/>
              <a:t>‹#›</a:t>
            </a:fld>
            <a:endParaRPr lang="tr-TR"/>
          </a:p>
        </p:txBody>
      </p:sp>
    </p:spTree>
    <p:extLst>
      <p:ext uri="{BB962C8B-B14F-4D97-AF65-F5344CB8AC3E}">
        <p14:creationId xmlns="" xmlns:p14="http://schemas.microsoft.com/office/powerpoint/2010/main" val="4084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0607AE6-4127-4ABF-BC06-2722BAC7A3AE}" type="slidenum">
              <a:rPr lang="tr-TR" smtClean="0"/>
              <a:pPr/>
              <a:t>1</a:t>
            </a:fld>
            <a:endParaRPr lang="tr-TR"/>
          </a:p>
        </p:txBody>
      </p:sp>
    </p:spTree>
    <p:extLst>
      <p:ext uri="{BB962C8B-B14F-4D97-AF65-F5344CB8AC3E}">
        <p14:creationId xmlns="" xmlns:p14="http://schemas.microsoft.com/office/powerpoint/2010/main" val="331639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37707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38443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13221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393899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85978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217458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28241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341354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3521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22331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92819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200687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352684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151516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83479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9713F6B-FD27-4156-B8A4-BB20481FC1E8}" type="datetimeFigureOut">
              <a:rPr lang="tr-TR" smtClean="0"/>
              <a:pPr/>
              <a:t>14.08.2020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417972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713F6B-FD27-4156-B8A4-BB20481FC1E8}" type="datetimeFigureOut">
              <a:rPr lang="tr-TR" smtClean="0"/>
              <a:pPr/>
              <a:t>14.08.2020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62DF85-0103-4747-9FD5-47BC4038F4D5}" type="slidenum">
              <a:rPr lang="tr-TR" smtClean="0"/>
              <a:pPr/>
              <a:t>‹#›</a:t>
            </a:fld>
            <a:endParaRPr lang="tr-TR"/>
          </a:p>
        </p:txBody>
      </p:sp>
    </p:spTree>
    <p:extLst>
      <p:ext uri="{BB962C8B-B14F-4D97-AF65-F5344CB8AC3E}">
        <p14:creationId xmlns="" xmlns:p14="http://schemas.microsoft.com/office/powerpoint/2010/main" val="20100148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merkezisgb.meb.gov.tr/belgelendir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merkezisgb.meb.gov.t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60230" y="2478317"/>
            <a:ext cx="7766936" cy="1646302"/>
          </a:xfrm>
        </p:spPr>
        <p:txBody>
          <a:bodyPr/>
          <a:lstStyle/>
          <a:p>
            <a:pPr algn="ctr"/>
            <a:r>
              <a:rPr lang="tr-TR" dirty="0" smtClean="0"/>
              <a:t>Kars İl Milli Eğitim Müdürlüğü</a:t>
            </a:r>
            <a:endParaRPr lang="tr-TR" dirty="0"/>
          </a:p>
        </p:txBody>
      </p:sp>
    </p:spTree>
    <p:extLst>
      <p:ext uri="{BB962C8B-B14F-4D97-AF65-F5344CB8AC3E}">
        <p14:creationId xmlns="" xmlns:p14="http://schemas.microsoft.com/office/powerpoint/2010/main" val="3197831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550989"/>
          </a:xfrm>
        </p:spPr>
        <p:txBody>
          <a:bodyPr>
            <a:normAutofit fontScale="90000"/>
          </a:bodyPr>
          <a:lstStyle/>
          <a:p>
            <a:pPr algn="ctr"/>
            <a:r>
              <a:rPr lang="tr-TR" dirty="0" smtClean="0"/>
              <a:t>Kuruluş aşağıdaki </a:t>
            </a:r>
            <a:r>
              <a:rPr lang="tr-TR" dirty="0"/>
              <a:t>hususlar dahil olmak üzere gerekli olan </a:t>
            </a:r>
            <a:r>
              <a:rPr lang="tr-TR" dirty="0" smtClean="0"/>
              <a:t>iç ve dış iletişimleri planlamalı, </a:t>
            </a:r>
            <a:r>
              <a:rPr lang="tr-TR" dirty="0"/>
              <a:t>belirlemelidir </a:t>
            </a:r>
            <a:br>
              <a:rPr lang="tr-TR" dirty="0"/>
            </a:br>
            <a:endParaRPr lang="tr-TR" dirty="0"/>
          </a:p>
        </p:txBody>
      </p:sp>
      <p:sp>
        <p:nvSpPr>
          <p:cNvPr id="3" name="İçerik Yer Tutucusu 2"/>
          <p:cNvSpPr>
            <a:spLocks noGrp="1"/>
          </p:cNvSpPr>
          <p:nvPr>
            <p:ph idx="1"/>
          </p:nvPr>
        </p:nvSpPr>
        <p:spPr/>
        <p:txBody>
          <a:bodyPr>
            <a:normAutofit/>
          </a:bodyPr>
          <a:lstStyle/>
          <a:p>
            <a:r>
              <a:rPr lang="tr-TR" sz="2000" dirty="0"/>
              <a:t>Ne ile ilgili </a:t>
            </a:r>
            <a:r>
              <a:rPr lang="tr-TR" sz="2000" dirty="0" smtClean="0"/>
              <a:t>iletişim kuracağını,</a:t>
            </a:r>
          </a:p>
          <a:p>
            <a:r>
              <a:rPr lang="tr-TR" sz="2000" dirty="0" smtClean="0"/>
              <a:t>Ne </a:t>
            </a:r>
            <a:r>
              <a:rPr lang="tr-TR" sz="2000" dirty="0"/>
              <a:t>zaman </a:t>
            </a:r>
            <a:r>
              <a:rPr lang="tr-TR" sz="2000" dirty="0" smtClean="0"/>
              <a:t>iletişim kuracağını,</a:t>
            </a:r>
          </a:p>
          <a:p>
            <a:r>
              <a:rPr lang="tr-TR" sz="2000" dirty="0" smtClean="0"/>
              <a:t>Kiminle iletişim kuracağını,</a:t>
            </a:r>
          </a:p>
          <a:p>
            <a:r>
              <a:rPr lang="tr-TR" sz="2000" dirty="0" smtClean="0"/>
              <a:t>Nasıl iletişim kuracağını,</a:t>
            </a:r>
          </a:p>
          <a:p>
            <a:r>
              <a:rPr lang="tr-TR" sz="2000" dirty="0" smtClean="0"/>
              <a:t>Kimin iletişim kuracağını. </a:t>
            </a:r>
            <a:r>
              <a:rPr lang="tr-TR" sz="2000" dirty="0"/>
              <a:t/>
            </a:r>
            <a:br>
              <a:rPr lang="tr-TR" sz="2000" dirty="0"/>
            </a:br>
            <a:endParaRPr lang="tr-TR" sz="2000" dirty="0" smtClean="0"/>
          </a:p>
          <a:p>
            <a:pPr marL="0" indent="0">
              <a:buNone/>
            </a:pPr>
            <a:r>
              <a:rPr lang="tr-TR" sz="2000" dirty="0" smtClean="0"/>
              <a:t>İletişim planları </a:t>
            </a:r>
            <a:r>
              <a:rPr lang="tr-TR" sz="2000" dirty="0"/>
              <a:t>en az acil </a:t>
            </a:r>
            <a:r>
              <a:rPr lang="tr-TR" sz="2000" dirty="0" smtClean="0"/>
              <a:t>iletişim numaralarını, </a:t>
            </a:r>
            <a:r>
              <a:rPr lang="tr-TR" sz="2000" dirty="0"/>
              <a:t>yönetici personel acil durum </a:t>
            </a:r>
            <a:r>
              <a:rPr lang="tr-TR" sz="2000" dirty="0" smtClean="0"/>
              <a:t>iletişim </a:t>
            </a:r>
            <a:r>
              <a:rPr lang="tr-TR" sz="2000" dirty="0"/>
              <a:t>bilgilerini de içerecek ş</a:t>
            </a:r>
            <a:r>
              <a:rPr lang="tr-TR" sz="2000" dirty="0" smtClean="0"/>
              <a:t>ekilde </a:t>
            </a:r>
            <a:r>
              <a:rPr lang="tr-TR" sz="2000" dirty="0"/>
              <a:t>belirlenmelidir. </a:t>
            </a:r>
          </a:p>
        </p:txBody>
      </p:sp>
    </p:spTree>
    <p:extLst>
      <p:ext uri="{BB962C8B-B14F-4D97-AF65-F5344CB8AC3E}">
        <p14:creationId xmlns="" xmlns:p14="http://schemas.microsoft.com/office/powerpoint/2010/main" val="357173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Hijyen, enfeksiyondan korunma ve kontrolünün oluşturulması için</a:t>
            </a:r>
            <a:r>
              <a:rPr lang="az-Cyrl-AZ" dirty="0"/>
              <a:t/>
            </a:r>
            <a:br>
              <a:rPr lang="az-Cyrl-AZ" dirty="0"/>
            </a:br>
            <a:endParaRPr lang="tr-TR" dirty="0"/>
          </a:p>
        </p:txBody>
      </p:sp>
      <p:sp>
        <p:nvSpPr>
          <p:cNvPr id="3" name="İçerik Yer Tutucusu 2"/>
          <p:cNvSpPr>
            <a:spLocks noGrp="1"/>
          </p:cNvSpPr>
          <p:nvPr>
            <p:ph idx="1"/>
          </p:nvPr>
        </p:nvSpPr>
        <p:spPr>
          <a:xfrm>
            <a:off x="677334" y="1814945"/>
            <a:ext cx="8596668" cy="4558146"/>
          </a:xfrm>
        </p:spPr>
        <p:txBody>
          <a:bodyPr>
            <a:normAutofit/>
          </a:bodyPr>
          <a:lstStyle/>
          <a:p>
            <a:r>
              <a:rPr lang="tr-TR" b="1" u="sng" dirty="0" smtClean="0"/>
              <a:t>Kuruluş; </a:t>
            </a:r>
            <a:r>
              <a:rPr lang="tr-TR" dirty="0" smtClean="0"/>
              <a:t>uygulama ve sürekliliğin sağlanabilmesi için ihtiyaç duyulan kaynakları tespit ve temin etmelidir.</a:t>
            </a:r>
          </a:p>
          <a:p>
            <a:r>
              <a:rPr lang="tr-TR" b="1" u="sng" dirty="0" smtClean="0"/>
              <a:t>Kuruluş;</a:t>
            </a:r>
            <a:r>
              <a:rPr lang="tr-TR" dirty="0" smtClean="0"/>
              <a:t> etkili şekilde uygulama ve proseslerin işletilebilmesi ve kontrolü için sorumlu olacak kişi/kişileri belirlemeli ve görevlendirmelidir.</a:t>
            </a:r>
          </a:p>
          <a:p>
            <a:r>
              <a:rPr lang="tr-TR" b="1" u="sng" dirty="0" smtClean="0"/>
              <a:t>Kuruluş;</a:t>
            </a:r>
            <a:r>
              <a:rPr lang="tr-TR" dirty="0" smtClean="0"/>
              <a:t> acil </a:t>
            </a:r>
            <a:r>
              <a:rPr lang="tr-TR" dirty="0"/>
              <a:t>durumlarla </a:t>
            </a:r>
            <a:r>
              <a:rPr lang="tr-TR" dirty="0" smtClean="0"/>
              <a:t>başa çıkmak </a:t>
            </a:r>
            <a:r>
              <a:rPr lang="tr-TR" dirty="0"/>
              <a:t>için görevde </a:t>
            </a:r>
            <a:r>
              <a:rPr lang="tr-TR" dirty="0" smtClean="0"/>
              <a:t>hazır</a:t>
            </a:r>
            <a:r>
              <a:rPr lang="tr-TR" dirty="0"/>
              <a:t>, </a:t>
            </a:r>
            <a:r>
              <a:rPr lang="tr-TR" dirty="0" smtClean="0"/>
              <a:t>eğitilmiş </a:t>
            </a:r>
            <a:r>
              <a:rPr lang="tr-TR" dirty="0"/>
              <a:t>en az</a:t>
            </a:r>
            <a:br>
              <a:rPr lang="tr-TR" dirty="0"/>
            </a:br>
            <a:r>
              <a:rPr lang="tr-TR" dirty="0"/>
              <a:t>1 </a:t>
            </a:r>
            <a:r>
              <a:rPr lang="tr-TR" dirty="0" smtClean="0"/>
              <a:t>kişi </a:t>
            </a:r>
            <a:r>
              <a:rPr lang="tr-TR" dirty="0"/>
              <a:t>belirlenmesi gerekmektedir. </a:t>
            </a:r>
            <a:endParaRPr lang="tr-TR" dirty="0" smtClean="0"/>
          </a:p>
          <a:p>
            <a:r>
              <a:rPr lang="tr-TR" b="1" u="sng" dirty="0" smtClean="0"/>
              <a:t>Kuruluş tarafından</a:t>
            </a:r>
            <a:r>
              <a:rPr lang="tr-TR" b="1" u="sng" dirty="0"/>
              <a:t>; </a:t>
            </a:r>
            <a:r>
              <a:rPr lang="tr-TR" dirty="0" smtClean="0"/>
              <a:t>öğrencilerden </a:t>
            </a:r>
            <a:r>
              <a:rPr lang="tr-TR" dirty="0"/>
              <a:t>sorumlu </a:t>
            </a:r>
            <a:r>
              <a:rPr lang="tr-TR" dirty="0" smtClean="0"/>
              <a:t>kişilerin </a:t>
            </a:r>
            <a:r>
              <a:rPr lang="tr-TR" dirty="0"/>
              <a:t>veya ebeveynlerin herhangi bir </a:t>
            </a:r>
            <a:r>
              <a:rPr lang="tr-TR" dirty="0" smtClean="0"/>
              <a:t>salgın hastalık </a:t>
            </a:r>
            <a:r>
              <a:rPr lang="tr-TR" dirty="0"/>
              <a:t>ş</a:t>
            </a:r>
            <a:r>
              <a:rPr lang="tr-TR" dirty="0" smtClean="0"/>
              <a:t>üphesi </a:t>
            </a:r>
            <a:r>
              <a:rPr lang="tr-TR" dirty="0"/>
              <a:t>durumunda </a:t>
            </a:r>
            <a:r>
              <a:rPr lang="tr-TR" dirty="0" smtClean="0"/>
              <a:t>öğrenciyi </a:t>
            </a:r>
            <a:r>
              <a:rPr lang="tr-TR" dirty="0"/>
              <a:t>okula göndermeyerek yönetime bilgi vermesi </a:t>
            </a:r>
            <a:r>
              <a:rPr lang="tr-TR" dirty="0" smtClean="0"/>
              <a:t>sağlanmalıdır.</a:t>
            </a:r>
          </a:p>
          <a:p>
            <a:r>
              <a:rPr lang="tr-TR" b="1" u="sng" dirty="0" smtClean="0"/>
              <a:t>Kuruluş </a:t>
            </a:r>
            <a:r>
              <a:rPr lang="tr-TR" b="1" u="sng" dirty="0"/>
              <a:t>içerisinde </a:t>
            </a:r>
            <a:r>
              <a:rPr lang="tr-TR" b="1" u="sng" dirty="0" smtClean="0"/>
              <a:t>;</a:t>
            </a:r>
            <a:r>
              <a:rPr lang="tr-TR" dirty="0" smtClean="0"/>
              <a:t>salgın hastalık </a:t>
            </a:r>
            <a:r>
              <a:rPr lang="tr-TR" dirty="0"/>
              <a:t>belirtisi gösteren </a:t>
            </a:r>
            <a:r>
              <a:rPr lang="tr-TR" dirty="0" smtClean="0"/>
              <a:t>personel/öğrencinin sağlık kuruluşuna </a:t>
            </a:r>
            <a:r>
              <a:rPr lang="tr-TR" dirty="0"/>
              <a:t>sevki ile ilgili bir metot </a:t>
            </a:r>
            <a:r>
              <a:rPr lang="tr-TR" dirty="0" smtClean="0"/>
              <a:t>belirlenmesi ve uygulanması güvence altına alınmalıdır. </a:t>
            </a:r>
            <a:endParaRPr lang="tr-TR" dirty="0"/>
          </a:p>
        </p:txBody>
      </p:sp>
    </p:spTree>
    <p:extLst>
      <p:ext uri="{BB962C8B-B14F-4D97-AF65-F5344CB8AC3E}">
        <p14:creationId xmlns="" xmlns:p14="http://schemas.microsoft.com/office/powerpoint/2010/main" val="124749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91491"/>
          </a:xfrm>
        </p:spPr>
        <p:txBody>
          <a:bodyPr/>
          <a:lstStyle/>
          <a:p>
            <a:pPr algn="ctr"/>
            <a:r>
              <a:rPr lang="tr-TR" dirty="0" smtClean="0"/>
              <a:t>Standart Enfeksiyon Kontrol Önlemleri (SEKÖ)</a:t>
            </a:r>
            <a:endParaRPr lang="tr-TR" dirty="0"/>
          </a:p>
        </p:txBody>
      </p:sp>
      <p:sp>
        <p:nvSpPr>
          <p:cNvPr id="3" name="İçerik Yer Tutucusu 2"/>
          <p:cNvSpPr>
            <a:spLocks noGrp="1"/>
          </p:cNvSpPr>
          <p:nvPr>
            <p:ph idx="1"/>
          </p:nvPr>
        </p:nvSpPr>
        <p:spPr>
          <a:xfrm>
            <a:off x="677334" y="1801091"/>
            <a:ext cx="8596668" cy="4240271"/>
          </a:xfrm>
        </p:spPr>
        <p:txBody>
          <a:bodyPr>
            <a:normAutofit/>
          </a:bodyPr>
          <a:lstStyle/>
          <a:p>
            <a:pPr marL="0" indent="0">
              <a:buNone/>
            </a:pPr>
            <a:r>
              <a:rPr lang="tr-TR" sz="2000" dirty="0" smtClean="0"/>
              <a:t>SEKÖ, bulaşıcı ajanların </a:t>
            </a:r>
            <a:r>
              <a:rPr lang="tr-TR" sz="2000" dirty="0"/>
              <a:t>hem bilinen hem de bilinmeyen kaynaklardan </a:t>
            </a:r>
            <a:r>
              <a:rPr lang="tr-TR" sz="2000" dirty="0" smtClean="0"/>
              <a:t>bulaşma</a:t>
            </a:r>
            <a:r>
              <a:rPr lang="tr-TR" sz="2000" dirty="0"/>
              <a:t> </a:t>
            </a:r>
            <a:r>
              <a:rPr lang="tr-TR" sz="2000" dirty="0" smtClean="0"/>
              <a:t>riskini </a:t>
            </a:r>
            <a:r>
              <a:rPr lang="tr-TR" sz="2000" dirty="0"/>
              <a:t>azaltmak için gerekli olan temel enfeksiyon önleme </a:t>
            </a:r>
            <a:r>
              <a:rPr lang="tr-TR" sz="2000" dirty="0" smtClean="0"/>
              <a:t>ve</a:t>
            </a:r>
            <a:r>
              <a:rPr lang="tr-TR" sz="2000" dirty="0"/>
              <a:t> </a:t>
            </a:r>
            <a:r>
              <a:rPr lang="tr-TR" sz="2000" dirty="0" smtClean="0"/>
              <a:t>kontrol </a:t>
            </a:r>
            <a:r>
              <a:rPr lang="tr-TR" sz="2000" dirty="0"/>
              <a:t>önlemleridir. </a:t>
            </a:r>
            <a:r>
              <a:rPr lang="tr-TR" sz="2000" dirty="0" smtClean="0"/>
              <a:t>                      </a:t>
            </a:r>
          </a:p>
          <a:p>
            <a:pPr marL="0" indent="0">
              <a:buNone/>
            </a:pPr>
            <a:r>
              <a:rPr lang="tr-TR" sz="2000" b="1" dirty="0" smtClean="0"/>
              <a:t>SEKÖ tüm personel tarafından dikkatle uygulanmalıdır. Bu önlemler genellikle:</a:t>
            </a:r>
          </a:p>
          <a:p>
            <a:r>
              <a:rPr lang="tr-TR" sz="2000" dirty="0" smtClean="0"/>
              <a:t>El hijyeni uygulamalarının yaygınlaştırılması,</a:t>
            </a:r>
          </a:p>
          <a:p>
            <a:r>
              <a:rPr lang="tr-TR" sz="2000" dirty="0" smtClean="0"/>
              <a:t>Kuruluş içinde hijyen ve sanitasyon kaynaklı salgın hastalık/</a:t>
            </a:r>
            <a:r>
              <a:rPr lang="tr-TR" sz="2000" dirty="0" err="1" smtClean="0"/>
              <a:t>lar</a:t>
            </a:r>
            <a:r>
              <a:rPr lang="tr-TR" sz="2000" dirty="0" smtClean="0"/>
              <a:t> için alınmış tedbirlere uygun hareket edilmesi,</a:t>
            </a:r>
          </a:p>
          <a:p>
            <a:r>
              <a:rPr lang="tr-TR" sz="2000" dirty="0" smtClean="0"/>
              <a:t>Fiziki mesafenin koruması,</a:t>
            </a:r>
          </a:p>
          <a:p>
            <a:r>
              <a:rPr lang="tr-TR" sz="2000" dirty="0" smtClean="0"/>
              <a:t>Uygun KKD </a:t>
            </a:r>
            <a:r>
              <a:rPr lang="tr-TR" sz="2000" dirty="0" err="1" smtClean="0"/>
              <a:t>lerin</a:t>
            </a:r>
            <a:r>
              <a:rPr lang="tr-TR" sz="2000" dirty="0" smtClean="0"/>
              <a:t> kullanılması,</a:t>
            </a:r>
          </a:p>
          <a:p>
            <a:r>
              <a:rPr lang="tr-TR" sz="2000" dirty="0" smtClean="0"/>
              <a:t>Solunum hijyeni öksürük/hapşırık kurallarına uyulmasını içerir.</a:t>
            </a:r>
            <a:endParaRPr lang="tr-TR" sz="2000" dirty="0"/>
          </a:p>
        </p:txBody>
      </p:sp>
    </p:spTree>
    <p:extLst>
      <p:ext uri="{BB962C8B-B14F-4D97-AF65-F5344CB8AC3E}">
        <p14:creationId xmlns="" xmlns:p14="http://schemas.microsoft.com/office/powerpoint/2010/main" val="128455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98764"/>
            <a:ext cx="8596668" cy="1233055"/>
          </a:xfrm>
        </p:spPr>
        <p:txBody>
          <a:bodyPr/>
          <a:lstStyle/>
          <a:p>
            <a:pPr algn="ctr"/>
            <a:r>
              <a:rPr lang="tr-TR" dirty="0" smtClean="0"/>
              <a:t>Bulaş Bazlı Önlemlerin (BBÖ) Planlanması</a:t>
            </a:r>
            <a:endParaRPr lang="tr-TR" dirty="0"/>
          </a:p>
        </p:txBody>
      </p:sp>
      <p:sp>
        <p:nvSpPr>
          <p:cNvPr id="3" name="İçerik Yer Tutucusu 2"/>
          <p:cNvSpPr>
            <a:spLocks noGrp="1"/>
          </p:cNvSpPr>
          <p:nvPr>
            <p:ph idx="1"/>
          </p:nvPr>
        </p:nvSpPr>
        <p:spPr>
          <a:xfrm>
            <a:off x="677334" y="1842655"/>
            <a:ext cx="8596668" cy="4198707"/>
          </a:xfrm>
        </p:spPr>
        <p:txBody>
          <a:bodyPr>
            <a:normAutofit lnSpcReduction="10000"/>
          </a:bodyPr>
          <a:lstStyle/>
          <a:p>
            <a:pPr marL="0" indent="0">
              <a:buNone/>
            </a:pPr>
            <a:r>
              <a:rPr lang="tr-TR" dirty="0"/>
              <a:t>SEKÖ, </a:t>
            </a:r>
            <a:r>
              <a:rPr lang="tr-TR" dirty="0" smtClean="0"/>
              <a:t>bulaşıcı </a:t>
            </a:r>
            <a:r>
              <a:rPr lang="tr-TR" dirty="0"/>
              <a:t>bir </a:t>
            </a:r>
            <a:r>
              <a:rPr lang="tr-TR" dirty="0" smtClean="0"/>
              <a:t>ajanın </a:t>
            </a:r>
            <a:r>
              <a:rPr lang="tr-TR" dirty="0"/>
              <a:t>çapraz </a:t>
            </a:r>
            <a:r>
              <a:rPr lang="tr-TR" dirty="0" smtClean="0"/>
              <a:t>bulaşmasını </a:t>
            </a:r>
            <a:r>
              <a:rPr lang="tr-TR" dirty="0"/>
              <a:t>önlemek için tek </a:t>
            </a:r>
            <a:r>
              <a:rPr lang="tr-TR" dirty="0" smtClean="0"/>
              <a:t>başına </a:t>
            </a:r>
            <a:r>
              <a:rPr lang="tr-TR" dirty="0"/>
              <a:t>yetersiz </a:t>
            </a:r>
            <a:r>
              <a:rPr lang="tr-TR" dirty="0" smtClean="0"/>
              <a:t>olduğunda </a:t>
            </a:r>
            <a:r>
              <a:rPr lang="tr-TR" b="1" u="sng" dirty="0" smtClean="0"/>
              <a:t>«Bulaş Bazlı Önlemler» </a:t>
            </a:r>
            <a:r>
              <a:rPr lang="tr-TR" b="1" u="sng" dirty="0"/>
              <a:t>(BBÖ) </a:t>
            </a:r>
            <a:r>
              <a:rPr lang="tr-TR" dirty="0" smtClean="0"/>
              <a:t>uygulanır.</a:t>
            </a:r>
          </a:p>
          <a:p>
            <a:pPr marL="0" indent="0">
              <a:buNone/>
            </a:pPr>
            <a:r>
              <a:rPr lang="tr-TR" dirty="0"/>
              <a:t>Bu önlemler genel olarak hijyen ve sanitasyondan </a:t>
            </a:r>
            <a:r>
              <a:rPr lang="tr-TR" dirty="0" smtClean="0"/>
              <a:t>kaynaklı</a:t>
            </a:r>
            <a:r>
              <a:rPr lang="tr-TR" dirty="0"/>
              <a:t> </a:t>
            </a:r>
            <a:r>
              <a:rPr lang="tr-TR" dirty="0" smtClean="0"/>
              <a:t>salgın hastalık şüphe edilmiş veya tanı konulmuş kişilerle</a:t>
            </a:r>
            <a:r>
              <a:rPr lang="tr-TR" dirty="0"/>
              <a:t> </a:t>
            </a:r>
            <a:r>
              <a:rPr lang="tr-TR" dirty="0" smtClean="0"/>
              <a:t>temas sırasında </a:t>
            </a:r>
            <a:r>
              <a:rPr lang="tr-TR" dirty="0"/>
              <a:t>ve </a:t>
            </a:r>
            <a:r>
              <a:rPr lang="tr-TR" dirty="0" smtClean="0"/>
              <a:t>sonrasında yapılacak işlemlerdir</a:t>
            </a:r>
            <a:r>
              <a:rPr lang="tr-TR" dirty="0"/>
              <a:t>: </a:t>
            </a:r>
            <a:endParaRPr lang="tr-TR" dirty="0" smtClean="0"/>
          </a:p>
          <a:p>
            <a:r>
              <a:rPr lang="tr-TR" dirty="0" smtClean="0"/>
              <a:t>Kişinin </a:t>
            </a:r>
            <a:r>
              <a:rPr lang="tr-TR" dirty="0"/>
              <a:t>izole edilmesinin ve izole </a:t>
            </a:r>
            <a:r>
              <a:rPr lang="tr-TR" dirty="0" smtClean="0"/>
              <a:t>kalmasının sağlanması,</a:t>
            </a:r>
          </a:p>
          <a:p>
            <a:r>
              <a:rPr lang="tr-TR" dirty="0" smtClean="0"/>
              <a:t>Kişiye </a:t>
            </a:r>
            <a:r>
              <a:rPr lang="tr-TR" dirty="0"/>
              <a:t>müdahale dahil, </a:t>
            </a:r>
            <a:r>
              <a:rPr lang="tr-TR" dirty="0" err="1"/>
              <a:t>kontamine</a:t>
            </a:r>
            <a:r>
              <a:rPr lang="tr-TR" dirty="0"/>
              <a:t> materyallerle </a:t>
            </a:r>
            <a:r>
              <a:rPr lang="tr-TR" dirty="0" smtClean="0"/>
              <a:t>iş </a:t>
            </a:r>
            <a:r>
              <a:rPr lang="tr-TR" dirty="0"/>
              <a:t>ve </a:t>
            </a:r>
            <a:r>
              <a:rPr lang="tr-TR" dirty="0" smtClean="0"/>
              <a:t>işlem</a:t>
            </a:r>
            <a:r>
              <a:rPr lang="tr-TR" dirty="0"/>
              <a:t/>
            </a:r>
            <a:br>
              <a:rPr lang="tr-TR" dirty="0"/>
            </a:br>
            <a:r>
              <a:rPr lang="tr-TR" dirty="0" smtClean="0"/>
              <a:t>yapılırken </a:t>
            </a:r>
            <a:r>
              <a:rPr lang="tr-TR" dirty="0"/>
              <a:t>uygun KKD </a:t>
            </a:r>
            <a:r>
              <a:rPr lang="tr-TR" dirty="0" smtClean="0"/>
              <a:t>kullanılması,</a:t>
            </a:r>
          </a:p>
          <a:p>
            <a:r>
              <a:rPr lang="tr-TR" dirty="0" err="1"/>
              <a:t>Kontamine</a:t>
            </a:r>
            <a:r>
              <a:rPr lang="tr-TR" dirty="0"/>
              <a:t> malzeme ve alanlar için uygun dezenfeksiyon </a:t>
            </a:r>
            <a:r>
              <a:rPr lang="tr-TR" dirty="0" smtClean="0"/>
              <a:t>işlemlerinin yapılması, </a:t>
            </a:r>
          </a:p>
          <a:p>
            <a:r>
              <a:rPr lang="tr-TR" dirty="0"/>
              <a:t>El hijyeni </a:t>
            </a:r>
            <a:r>
              <a:rPr lang="tr-TR" dirty="0" smtClean="0"/>
              <a:t>sağlanması,</a:t>
            </a:r>
          </a:p>
          <a:p>
            <a:r>
              <a:rPr lang="tr-TR" dirty="0" smtClean="0"/>
              <a:t>Hastalık şüphesi ya da tanı almış kişinin bulunduğu ortamın havalandırılmasının ve uygun şekilde temizlenmesinin sağlanması.</a:t>
            </a:r>
            <a:endParaRPr lang="tr-TR" dirty="0"/>
          </a:p>
        </p:txBody>
      </p:sp>
    </p:spTree>
    <p:extLst>
      <p:ext uri="{BB962C8B-B14F-4D97-AF65-F5344CB8AC3E}">
        <p14:creationId xmlns="" xmlns:p14="http://schemas.microsoft.com/office/powerpoint/2010/main" val="292896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08364"/>
          </a:xfrm>
        </p:spPr>
        <p:txBody>
          <a:bodyPr>
            <a:normAutofit fontScale="90000"/>
          </a:bodyPr>
          <a:lstStyle/>
          <a:p>
            <a:pPr algn="ctr"/>
            <a:r>
              <a:rPr lang="tr-TR" dirty="0" smtClean="0"/>
              <a:t>Salgın Hastalık Belirtileri Gösteren / Doğrulanan Kişilere Yapılacak</a:t>
            </a:r>
            <a:r>
              <a:rPr lang="tr-TR" dirty="0"/>
              <a:t> </a:t>
            </a:r>
            <a:r>
              <a:rPr lang="tr-TR" dirty="0" smtClean="0"/>
              <a:t>işlemler </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sz="2000" b="1" u="sng" dirty="0" smtClean="0"/>
              <a:t>Kuruluş; </a:t>
            </a:r>
          </a:p>
          <a:p>
            <a:r>
              <a:rPr lang="tr-TR" dirty="0" smtClean="0"/>
              <a:t>Öğrencilerden</a:t>
            </a:r>
            <a:r>
              <a:rPr lang="tr-TR" dirty="0"/>
              <a:t>, </a:t>
            </a:r>
            <a:endParaRPr lang="tr-TR" dirty="0" smtClean="0"/>
          </a:p>
          <a:p>
            <a:r>
              <a:rPr lang="tr-TR" dirty="0"/>
              <a:t>Ç</a:t>
            </a:r>
            <a:r>
              <a:rPr lang="tr-TR" dirty="0" smtClean="0"/>
              <a:t>alışanlardan</a:t>
            </a:r>
            <a:r>
              <a:rPr lang="tr-TR" dirty="0"/>
              <a:t>, </a:t>
            </a:r>
            <a:endParaRPr lang="tr-TR" dirty="0" smtClean="0"/>
          </a:p>
          <a:p>
            <a:r>
              <a:rPr lang="tr-TR" dirty="0" smtClean="0"/>
              <a:t>Ziyaretçilerden veya</a:t>
            </a:r>
          </a:p>
          <a:p>
            <a:r>
              <a:rPr lang="tr-TR" dirty="0" smtClean="0"/>
              <a:t>Üçüncü kişilerden </a:t>
            </a:r>
            <a:r>
              <a:rPr lang="tr-TR" dirty="0"/>
              <a:t>birinin </a:t>
            </a:r>
            <a:r>
              <a:rPr lang="tr-TR" dirty="0" smtClean="0"/>
              <a:t>salgın hastalık </a:t>
            </a:r>
            <a:r>
              <a:rPr lang="tr-TR" dirty="0"/>
              <a:t>belirtileri </a:t>
            </a:r>
            <a:r>
              <a:rPr lang="tr-TR" dirty="0" smtClean="0"/>
              <a:t>gösterdiği</a:t>
            </a:r>
            <a:r>
              <a:rPr lang="tr-TR" dirty="0"/>
              <a:t> </a:t>
            </a:r>
            <a:r>
              <a:rPr lang="tr-TR" dirty="0" smtClean="0"/>
              <a:t>durumlarda</a:t>
            </a:r>
            <a:r>
              <a:rPr lang="tr-TR" dirty="0"/>
              <a:t>; </a:t>
            </a:r>
            <a:endParaRPr lang="tr-TR" dirty="0" smtClean="0"/>
          </a:p>
          <a:p>
            <a:pPr marL="0" indent="0">
              <a:buNone/>
            </a:pPr>
            <a:r>
              <a:rPr lang="tr-TR" dirty="0" smtClean="0"/>
              <a:t>Hijyen</a:t>
            </a:r>
            <a:r>
              <a:rPr lang="tr-TR" dirty="0"/>
              <a:t>, Enfeksiyon Önleme ve Kontrol </a:t>
            </a:r>
            <a:r>
              <a:rPr lang="tr-TR" dirty="0" smtClean="0"/>
              <a:t>için Eylem Planına </a:t>
            </a:r>
            <a:r>
              <a:rPr lang="tr-TR" dirty="0"/>
              <a:t>uygun hareket etmelidir. Belirti gösteren </a:t>
            </a:r>
            <a:r>
              <a:rPr lang="tr-TR" dirty="0" smtClean="0"/>
              <a:t>kişinin diğer</a:t>
            </a:r>
            <a:r>
              <a:rPr lang="tr-TR" dirty="0"/>
              <a:t> </a:t>
            </a:r>
            <a:r>
              <a:rPr lang="tr-TR" dirty="0" smtClean="0"/>
              <a:t>kişiler </a:t>
            </a:r>
            <a:r>
              <a:rPr lang="tr-TR" dirty="0"/>
              <a:t>ile </a:t>
            </a:r>
            <a:r>
              <a:rPr lang="tr-TR" dirty="0" smtClean="0"/>
              <a:t>temasını </a:t>
            </a:r>
            <a:r>
              <a:rPr lang="tr-TR" dirty="0"/>
              <a:t>en aza indirmek üzere derhal eylem </a:t>
            </a:r>
            <a:r>
              <a:rPr lang="tr-TR" dirty="0" smtClean="0"/>
              <a:t>planına</a:t>
            </a:r>
            <a:r>
              <a:rPr lang="tr-TR" dirty="0"/>
              <a:t> </a:t>
            </a:r>
            <a:r>
              <a:rPr lang="tr-TR" dirty="0" smtClean="0"/>
              <a:t>uygun işlemler yapılmalıdır</a:t>
            </a:r>
            <a:r>
              <a:rPr lang="tr-TR" dirty="0"/>
              <a:t>. </a:t>
            </a:r>
            <a:br>
              <a:rPr lang="tr-TR" dirty="0"/>
            </a:br>
            <a:endParaRPr lang="tr-TR" dirty="0"/>
          </a:p>
        </p:txBody>
      </p:sp>
    </p:spTree>
    <p:extLst>
      <p:ext uri="{BB962C8B-B14F-4D97-AF65-F5344CB8AC3E}">
        <p14:creationId xmlns="" xmlns:p14="http://schemas.microsoft.com/office/powerpoint/2010/main" val="41228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080655"/>
          </a:xfrm>
        </p:spPr>
        <p:txBody>
          <a:bodyPr>
            <a:normAutofit fontScale="90000"/>
          </a:bodyPr>
          <a:lstStyle/>
          <a:p>
            <a:pPr algn="ctr"/>
            <a:r>
              <a:rPr lang="tr-TR" dirty="0"/>
              <a:t>Yükleniciler, </a:t>
            </a:r>
            <a:r>
              <a:rPr lang="tr-TR" dirty="0" smtClean="0"/>
              <a:t>Dış </a:t>
            </a:r>
            <a:r>
              <a:rPr lang="tr-TR" dirty="0"/>
              <a:t>Servis/Hizmet </a:t>
            </a:r>
            <a:r>
              <a:rPr lang="tr-TR" dirty="0" smtClean="0"/>
              <a:t>Sunucuları, </a:t>
            </a:r>
            <a:r>
              <a:rPr lang="tr-TR" dirty="0"/>
              <a:t>Ürün </a:t>
            </a:r>
            <a:r>
              <a:rPr lang="tr-TR" dirty="0" smtClean="0"/>
              <a:t>ve Hizmet </a:t>
            </a:r>
            <a:r>
              <a:rPr lang="tr-TR" dirty="0"/>
              <a:t>Tedarikçileri </a:t>
            </a:r>
            <a:br>
              <a:rPr lang="tr-TR" dirty="0"/>
            </a:br>
            <a:endParaRPr lang="tr-TR" dirty="0"/>
          </a:p>
        </p:txBody>
      </p:sp>
      <p:sp>
        <p:nvSpPr>
          <p:cNvPr id="3" name="İçerik Yer Tutucusu 2"/>
          <p:cNvSpPr>
            <a:spLocks noGrp="1"/>
          </p:cNvSpPr>
          <p:nvPr>
            <p:ph idx="1"/>
          </p:nvPr>
        </p:nvSpPr>
        <p:spPr>
          <a:xfrm>
            <a:off x="677334" y="1842655"/>
            <a:ext cx="8596668" cy="4198707"/>
          </a:xfrm>
        </p:spPr>
        <p:txBody>
          <a:bodyPr>
            <a:noAutofit/>
          </a:bodyPr>
          <a:lstStyle/>
          <a:p>
            <a:r>
              <a:rPr lang="tr-TR" sz="2800" dirty="0"/>
              <a:t>Yükleniciler, </a:t>
            </a:r>
            <a:r>
              <a:rPr lang="tr-TR" sz="2800" dirty="0" smtClean="0"/>
              <a:t>dış </a:t>
            </a:r>
            <a:r>
              <a:rPr lang="tr-TR" sz="2800" dirty="0"/>
              <a:t>servis/hizmet </a:t>
            </a:r>
            <a:r>
              <a:rPr lang="tr-TR" sz="2800" dirty="0" smtClean="0"/>
              <a:t>sunucuları, </a:t>
            </a:r>
            <a:r>
              <a:rPr lang="tr-TR" sz="2800" dirty="0"/>
              <a:t>ürün ve hizmet tedarikçileri güvenli </a:t>
            </a:r>
            <a:r>
              <a:rPr lang="tr-TR" sz="2800" dirty="0" smtClean="0"/>
              <a:t>çalışma </a:t>
            </a:r>
            <a:r>
              <a:rPr lang="tr-TR" sz="2800" dirty="0"/>
              <a:t>sistemlerini takip etmelidir. </a:t>
            </a:r>
            <a:endParaRPr lang="tr-TR" sz="2800" dirty="0" smtClean="0"/>
          </a:p>
          <a:p>
            <a:r>
              <a:rPr lang="tr-TR" sz="2800" dirty="0"/>
              <a:t>S</a:t>
            </a:r>
            <a:r>
              <a:rPr lang="tr-TR" sz="2800" dirty="0" smtClean="0"/>
              <a:t>algın hastalığın yayılmasını </a:t>
            </a:r>
            <a:r>
              <a:rPr lang="tr-TR" sz="2800" dirty="0"/>
              <a:t>önlemeye yönelik, </a:t>
            </a:r>
            <a:r>
              <a:rPr lang="tr-TR" sz="2800" dirty="0" smtClean="0"/>
              <a:t>kuruluşun uygulamalarına </a:t>
            </a:r>
            <a:r>
              <a:rPr lang="tr-TR" sz="2800" dirty="0"/>
              <a:t>ve ulusal otorite </a:t>
            </a:r>
            <a:r>
              <a:rPr lang="tr-TR" sz="2800" dirty="0" smtClean="0"/>
              <a:t>kurallarına </a:t>
            </a:r>
            <a:r>
              <a:rPr lang="tr-TR" sz="2800" dirty="0"/>
              <a:t>uymakla yükümlüdür</a:t>
            </a:r>
            <a:r>
              <a:rPr lang="tr-TR" sz="2800" dirty="0" smtClean="0"/>
              <a:t>.</a:t>
            </a:r>
          </a:p>
          <a:p>
            <a:r>
              <a:rPr lang="tr-TR" sz="2800" dirty="0" smtClean="0"/>
              <a:t>Kuruluş, uyulması </a:t>
            </a:r>
            <a:r>
              <a:rPr lang="tr-TR" sz="2800" dirty="0"/>
              <a:t>gereken kurallara dair tedarikçilerini bilgilendirmeli ve </a:t>
            </a:r>
            <a:r>
              <a:rPr lang="tr-TR" sz="2800" dirty="0" smtClean="0"/>
              <a:t>uygulanmasını sağlamalıdır</a:t>
            </a:r>
            <a:r>
              <a:rPr lang="tr-TR" sz="2800" dirty="0"/>
              <a:t>. </a:t>
            </a:r>
            <a:br>
              <a:rPr lang="tr-TR" sz="2800" dirty="0"/>
            </a:br>
            <a:endParaRPr lang="tr-TR" sz="2800" dirty="0"/>
          </a:p>
        </p:txBody>
      </p:sp>
    </p:spTree>
    <p:extLst>
      <p:ext uri="{BB962C8B-B14F-4D97-AF65-F5344CB8AC3E}">
        <p14:creationId xmlns="" xmlns:p14="http://schemas.microsoft.com/office/powerpoint/2010/main" val="409790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084618"/>
          </a:xfrm>
        </p:spPr>
        <p:txBody>
          <a:bodyPr>
            <a:normAutofit/>
          </a:bodyPr>
          <a:lstStyle/>
          <a:p>
            <a:pPr algn="ctr"/>
            <a:r>
              <a:rPr lang="tr-TR" sz="8800" dirty="0" smtClean="0"/>
              <a:t>UYGULAMAYA YÖNELİK TEDBİRLER</a:t>
            </a:r>
            <a:endParaRPr lang="tr-TR" sz="8800" dirty="0"/>
          </a:p>
        </p:txBody>
      </p:sp>
    </p:spTree>
    <p:extLst>
      <p:ext uri="{BB962C8B-B14F-4D97-AF65-F5344CB8AC3E}">
        <p14:creationId xmlns="" xmlns:p14="http://schemas.microsoft.com/office/powerpoint/2010/main" val="84206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pPr algn="ctr"/>
            <a:r>
              <a:rPr lang="tr-TR" dirty="0" smtClean="0"/>
              <a:t>El Hijyeni</a:t>
            </a:r>
            <a:endParaRPr lang="tr-TR" dirty="0"/>
          </a:p>
        </p:txBody>
      </p:sp>
      <p:sp>
        <p:nvSpPr>
          <p:cNvPr id="3" name="İçerik Yer Tutucusu 2"/>
          <p:cNvSpPr>
            <a:spLocks noGrp="1"/>
          </p:cNvSpPr>
          <p:nvPr>
            <p:ph idx="1"/>
          </p:nvPr>
        </p:nvSpPr>
        <p:spPr>
          <a:xfrm>
            <a:off x="677334" y="1274619"/>
            <a:ext cx="8596668" cy="4766744"/>
          </a:xfrm>
        </p:spPr>
        <p:txBody>
          <a:bodyPr>
            <a:normAutofit/>
          </a:bodyPr>
          <a:lstStyle/>
          <a:p>
            <a:r>
              <a:rPr lang="tr-TR" sz="2000" dirty="0"/>
              <a:t>El hijyeni, standart enfeksiyon kontrol önlemlerinin (</a:t>
            </a:r>
            <a:r>
              <a:rPr lang="tr-TR" sz="2000" dirty="0" smtClean="0"/>
              <a:t>SEKÖ) en </a:t>
            </a:r>
            <a:r>
              <a:rPr lang="tr-TR" sz="2000" dirty="0"/>
              <a:t>kritik unsuru olup, </a:t>
            </a:r>
            <a:r>
              <a:rPr lang="tr-TR" sz="2000" dirty="0" smtClean="0"/>
              <a:t>kişisel </a:t>
            </a:r>
            <a:r>
              <a:rPr lang="tr-TR" sz="2000" dirty="0"/>
              <a:t>enfeksiyon </a:t>
            </a:r>
            <a:r>
              <a:rPr lang="tr-TR" sz="2000" dirty="0" smtClean="0"/>
              <a:t>bulaşmasını önlemek için </a:t>
            </a:r>
            <a:r>
              <a:rPr lang="tr-TR" sz="2000" dirty="0"/>
              <a:t>gereklidir. Tüm personel, </a:t>
            </a:r>
            <a:r>
              <a:rPr lang="tr-TR" sz="2000" dirty="0" smtClean="0"/>
              <a:t>öğrenci</a:t>
            </a:r>
            <a:r>
              <a:rPr lang="tr-TR" sz="2000" dirty="0"/>
              <a:t>, veli, ziyaretçilere </a:t>
            </a:r>
            <a:r>
              <a:rPr lang="tr-TR" sz="2000" dirty="0" smtClean="0"/>
              <a:t>girişte</a:t>
            </a:r>
            <a:r>
              <a:rPr lang="tr-TR" sz="2000" dirty="0"/>
              <a:t> </a:t>
            </a:r>
            <a:r>
              <a:rPr lang="tr-TR" sz="2000" dirty="0" smtClean="0"/>
              <a:t>ve </a:t>
            </a:r>
            <a:r>
              <a:rPr lang="tr-TR" sz="2000" dirty="0"/>
              <a:t>mümkün olan uygun noktalarda el </a:t>
            </a:r>
            <a:r>
              <a:rPr lang="tr-TR" sz="2000" dirty="0" smtClean="0"/>
              <a:t>yıkama imkanı sağlanmalıdır</a:t>
            </a:r>
            <a:r>
              <a:rPr lang="tr-TR" sz="2000" dirty="0"/>
              <a:t>. Bunun mümkün </a:t>
            </a:r>
            <a:r>
              <a:rPr lang="tr-TR" sz="2000" dirty="0" smtClean="0"/>
              <a:t>olmadığı </a:t>
            </a:r>
            <a:r>
              <a:rPr lang="tr-TR" sz="2000" dirty="0"/>
              <a:t>noktalarda </a:t>
            </a:r>
            <a:r>
              <a:rPr lang="tr-TR" sz="2000" dirty="0" smtClean="0"/>
              <a:t>ve alanlarda </a:t>
            </a:r>
            <a:r>
              <a:rPr lang="tr-TR" sz="2000" b="1" u="sng" dirty="0" smtClean="0"/>
              <a:t>eller, </a:t>
            </a:r>
            <a:r>
              <a:rPr lang="tr-TR" sz="2000" b="1" u="sng" dirty="0"/>
              <a:t>%70 alkol bazlı antiseptik madde ile temizlenmelidir. </a:t>
            </a:r>
            <a:br>
              <a:rPr lang="tr-TR" sz="2000" b="1" u="sng" dirty="0"/>
            </a:br>
            <a:endParaRPr lang="tr-TR" sz="2000" b="1" u="sng" dirty="0"/>
          </a:p>
          <a:p>
            <a:r>
              <a:rPr lang="tr-TR" sz="2000" dirty="0"/>
              <a:t>Tüm personel ve öğrenciler için antiseptik </a:t>
            </a:r>
            <a:r>
              <a:rPr lang="tr-TR" sz="2000" dirty="0" err="1"/>
              <a:t>dispenserleri</a:t>
            </a:r>
            <a:r>
              <a:rPr lang="tr-TR" sz="2000" dirty="0"/>
              <a:t> çalışma alanı içinde en yakın noktaya konumlandırılmalı, bunun mümkün olmadığı durumlarda cep antiseptikleri kullanılmalıdır. Antiseptik madde kullanım tekniği, elleri arındırmak ve virüsü </a:t>
            </a:r>
            <a:r>
              <a:rPr lang="tr-TR" sz="2000" dirty="0" err="1"/>
              <a:t>inaktive</a:t>
            </a:r>
            <a:r>
              <a:rPr lang="tr-TR" sz="2000" dirty="0"/>
              <a:t> etmek için iyi bir şekilde ve yeterli bir süre </a:t>
            </a:r>
            <a:r>
              <a:rPr lang="tr-TR" sz="2000" b="1" u="sng" dirty="0"/>
              <a:t>(20 ile 30 saniye arasında) </a:t>
            </a:r>
            <a:r>
              <a:rPr lang="tr-TR" sz="2000" dirty="0" smtClean="0"/>
              <a:t>uygulanmalıdır. </a:t>
            </a:r>
            <a:endParaRPr lang="tr-TR" sz="2000" dirty="0"/>
          </a:p>
          <a:p>
            <a:r>
              <a:rPr lang="tr-TR" sz="2000" dirty="0"/>
              <a:t/>
            </a:r>
            <a:br>
              <a:rPr lang="tr-TR" sz="2000" dirty="0"/>
            </a:br>
            <a:endParaRPr lang="tr-TR" sz="2000" dirty="0"/>
          </a:p>
        </p:txBody>
      </p:sp>
    </p:spTree>
    <p:extLst>
      <p:ext uri="{BB962C8B-B14F-4D97-AF65-F5344CB8AC3E}">
        <p14:creationId xmlns="" xmlns:p14="http://schemas.microsoft.com/office/powerpoint/2010/main" val="340658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Solunum Hijyeni ve </a:t>
            </a:r>
            <a:r>
              <a:rPr lang="tr-TR" dirty="0" smtClean="0"/>
              <a:t>Öksürük/Hapşırık Adabı</a:t>
            </a:r>
            <a:r>
              <a:rPr lang="tr-TR" dirty="0"/>
              <a:t/>
            </a:r>
            <a:br>
              <a:rPr lang="tr-TR" dirty="0"/>
            </a:br>
            <a:r>
              <a:rPr lang="tr-TR" dirty="0"/>
              <a:t>‘Yakala, Çöpe </a:t>
            </a:r>
            <a:r>
              <a:rPr lang="tr-TR" dirty="0" smtClean="0"/>
              <a:t>At</a:t>
            </a:r>
            <a:r>
              <a:rPr lang="tr-TR" dirty="0"/>
              <a:t>, </a:t>
            </a:r>
            <a:r>
              <a:rPr lang="tr-TR" dirty="0" smtClean="0"/>
              <a:t>Öldür. </a:t>
            </a:r>
            <a:r>
              <a:rPr lang="tr-TR" dirty="0"/>
              <a:t>(Bertaraf et) </a:t>
            </a:r>
            <a:br>
              <a:rPr lang="tr-TR" dirty="0"/>
            </a:br>
            <a:endParaRPr lang="tr-TR" dirty="0"/>
          </a:p>
        </p:txBody>
      </p:sp>
      <p:sp>
        <p:nvSpPr>
          <p:cNvPr id="3" name="İçerik Yer Tutucusu 2"/>
          <p:cNvSpPr>
            <a:spLocks noGrp="1"/>
          </p:cNvSpPr>
          <p:nvPr>
            <p:ph idx="1"/>
          </p:nvPr>
        </p:nvSpPr>
        <p:spPr>
          <a:xfrm>
            <a:off x="677334" y="1662545"/>
            <a:ext cx="8596668" cy="4904510"/>
          </a:xfrm>
        </p:spPr>
        <p:txBody>
          <a:bodyPr>
            <a:normAutofit/>
          </a:bodyPr>
          <a:lstStyle/>
          <a:p>
            <a:pPr marL="0" indent="0">
              <a:buNone/>
            </a:pPr>
            <a:r>
              <a:rPr lang="tr-TR" sz="2000" dirty="0" smtClean="0"/>
              <a:t>Salgın hastalıkların bulaşmasını </a:t>
            </a:r>
            <a:r>
              <a:rPr lang="tr-TR" sz="2000" dirty="0"/>
              <a:t>en aza indirmek için potansiyel önlemlere yönelik </a:t>
            </a:r>
            <a:r>
              <a:rPr lang="tr-TR" sz="2000" dirty="0" smtClean="0"/>
              <a:t>öğrenci</a:t>
            </a:r>
            <a:r>
              <a:rPr lang="tr-TR" sz="2000" dirty="0"/>
              <a:t>, personel, ziyaretçiler ve ilgili </a:t>
            </a:r>
            <a:r>
              <a:rPr lang="tr-TR" sz="2000" dirty="0" smtClean="0"/>
              <a:t>kişiler, </a:t>
            </a:r>
            <a:r>
              <a:rPr lang="tr-TR" sz="2000" b="1" u="sng" dirty="0"/>
              <a:t>solunum hijyeni ve öksürük </a:t>
            </a:r>
            <a:r>
              <a:rPr lang="tr-TR" sz="2000" b="1" u="sng" dirty="0" smtClean="0"/>
              <a:t>adabı </a:t>
            </a:r>
            <a:r>
              <a:rPr lang="tr-TR" sz="2000" dirty="0"/>
              <a:t>konusunda </a:t>
            </a:r>
            <a:r>
              <a:rPr lang="tr-TR" sz="2000" dirty="0" smtClean="0"/>
              <a:t>teşvik </a:t>
            </a:r>
            <a:r>
              <a:rPr lang="tr-TR" sz="2000" dirty="0"/>
              <a:t>edilmelidir. Bu </a:t>
            </a:r>
            <a:r>
              <a:rPr lang="tr-TR" sz="2000" dirty="0" smtClean="0"/>
              <a:t>teşvik </a:t>
            </a:r>
            <a:r>
              <a:rPr lang="tr-TR" sz="2000" dirty="0"/>
              <a:t>görünür yerlere (</a:t>
            </a:r>
            <a:r>
              <a:rPr lang="tr-TR" sz="2000" dirty="0" smtClean="0"/>
              <a:t>giriş, </a:t>
            </a:r>
            <a:r>
              <a:rPr lang="tr-TR" sz="2000" dirty="0"/>
              <a:t>asansörler, koridor gibi </a:t>
            </a:r>
            <a:r>
              <a:rPr lang="tr-TR" sz="2000" dirty="0" smtClean="0"/>
              <a:t>sık</a:t>
            </a:r>
            <a:r>
              <a:rPr lang="tr-TR" sz="2000" dirty="0"/>
              <a:t> </a:t>
            </a:r>
            <a:r>
              <a:rPr lang="tr-TR" sz="2000" dirty="0" smtClean="0"/>
              <a:t>kullanılan </a:t>
            </a:r>
            <a:r>
              <a:rPr lang="tr-TR" sz="2000" dirty="0"/>
              <a:t>alanlara) </a:t>
            </a:r>
            <a:r>
              <a:rPr lang="tr-TR" sz="2000" dirty="0" smtClean="0"/>
              <a:t>görsel/yazılı afiş </a:t>
            </a:r>
            <a:r>
              <a:rPr lang="tr-TR" sz="2000" dirty="0"/>
              <a:t>ve poster olarak </a:t>
            </a:r>
            <a:r>
              <a:rPr lang="tr-TR" sz="2000" dirty="0" smtClean="0"/>
              <a:t>konulması şeklinde </a:t>
            </a:r>
            <a:r>
              <a:rPr lang="tr-TR" sz="2000" dirty="0"/>
              <a:t>olabilir. </a:t>
            </a:r>
            <a:endParaRPr lang="tr-TR" sz="2000" dirty="0" smtClean="0"/>
          </a:p>
          <a:p>
            <a:r>
              <a:rPr lang="tr-TR" sz="2000" dirty="0" smtClean="0"/>
              <a:t>Hapşırma, öksürme ve burun akıntısı silmek için mümkünse tek kullanımlık mendil kullanılmalı ve kullanılan mendil en yakın atık kumbarasına atılmalıdır.</a:t>
            </a:r>
          </a:p>
          <a:p>
            <a:r>
              <a:rPr lang="tr-TR" sz="2000" dirty="0" smtClean="0"/>
              <a:t>Kişiler için tercihen pedallı, sensörlü </a:t>
            </a:r>
            <a:r>
              <a:rPr lang="tr-TR" sz="2000" dirty="0" err="1" smtClean="0"/>
              <a:t>v.b</a:t>
            </a:r>
            <a:r>
              <a:rPr lang="tr-TR" sz="2000" dirty="0" smtClean="0"/>
              <a:t>. elle temas edilmeden açılıp kapanabilir atık kumbaraları temin edilmelidir. </a:t>
            </a:r>
          </a:p>
          <a:p>
            <a:r>
              <a:rPr lang="tr-TR" sz="2000" dirty="0" smtClean="0"/>
              <a:t>Mendil kullanılmadan hapşırma, öksürme ya da </a:t>
            </a:r>
            <a:r>
              <a:rPr lang="tr-TR" sz="2000" dirty="0" err="1" smtClean="0"/>
              <a:t>kontamine</a:t>
            </a:r>
            <a:r>
              <a:rPr lang="tr-TR" sz="2000" dirty="0" smtClean="0"/>
              <a:t> eşyalarla temas sağlandığında eller mutlaka el yıkama kurallarına göre yıkanmalıdır.</a:t>
            </a:r>
            <a:endParaRPr lang="tr-TR" sz="2000" dirty="0"/>
          </a:p>
        </p:txBody>
      </p:sp>
    </p:spTree>
    <p:extLst>
      <p:ext uri="{BB962C8B-B14F-4D97-AF65-F5344CB8AC3E}">
        <p14:creationId xmlns="" xmlns:p14="http://schemas.microsoft.com/office/powerpoint/2010/main" val="358399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779818"/>
          </a:xfrm>
        </p:spPr>
        <p:txBody>
          <a:bodyPr/>
          <a:lstStyle/>
          <a:p>
            <a:pPr algn="ctr"/>
            <a:r>
              <a:rPr lang="tr-TR" dirty="0" smtClean="0"/>
              <a:t/>
            </a:r>
            <a:br>
              <a:rPr lang="tr-TR" dirty="0" smtClean="0"/>
            </a:br>
            <a:r>
              <a:rPr lang="tr-TR" dirty="0"/>
              <a:t/>
            </a:r>
            <a:br>
              <a:rPr lang="tr-TR" dirty="0"/>
            </a:br>
            <a:r>
              <a:rPr lang="tr-TR" dirty="0" smtClean="0"/>
              <a:t/>
            </a:r>
            <a:br>
              <a:rPr lang="tr-TR" dirty="0" smtClean="0"/>
            </a:br>
            <a:r>
              <a:rPr lang="tr-TR" sz="9600" dirty="0" smtClean="0"/>
              <a:t>EĞİTİM</a:t>
            </a:r>
            <a:endParaRPr lang="tr-TR" sz="9600" dirty="0"/>
          </a:p>
        </p:txBody>
      </p:sp>
    </p:spTree>
    <p:extLst>
      <p:ext uri="{BB962C8B-B14F-4D97-AF65-F5344CB8AC3E}">
        <p14:creationId xmlns="" xmlns:p14="http://schemas.microsoft.com/office/powerpoint/2010/main" val="188378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06583"/>
            <a:ext cx="8596668" cy="5334780"/>
          </a:xfrm>
        </p:spPr>
        <p:txBody>
          <a:bodyPr>
            <a:normAutofit/>
          </a:bodyPr>
          <a:lstStyle/>
          <a:p>
            <a:pPr marL="0" indent="0">
              <a:buNone/>
            </a:pPr>
            <a:r>
              <a:rPr lang="tr-TR" sz="2800" dirty="0"/>
              <a:t>Bakanlığımız ile Türk Standartları </a:t>
            </a:r>
            <a:r>
              <a:rPr lang="tr-TR" sz="2800" dirty="0" smtClean="0"/>
              <a:t>Enstitüsü </a:t>
            </a:r>
            <a:r>
              <a:rPr lang="tr-TR" sz="2800" dirty="0"/>
              <a:t>(TSE) arasında, 27 Temmuz 2020 tarihinde imzalanan iş birliği protokolü </a:t>
            </a:r>
            <a:r>
              <a:rPr lang="tr-TR" sz="2800" dirty="0" smtClean="0"/>
              <a:t>kapsamında: </a:t>
            </a:r>
          </a:p>
          <a:p>
            <a:pPr marL="0" indent="0">
              <a:buNone/>
            </a:pPr>
            <a:r>
              <a:rPr lang="tr-TR" sz="2800" b="1" dirty="0">
                <a:solidFill>
                  <a:srgbClr val="0070C0"/>
                </a:solidFill>
              </a:rPr>
              <a:t>E</a:t>
            </a:r>
            <a:r>
              <a:rPr lang="tr-TR" sz="2800" b="1" dirty="0" smtClean="0">
                <a:solidFill>
                  <a:srgbClr val="0070C0"/>
                </a:solidFill>
              </a:rPr>
              <a:t>ğitim </a:t>
            </a:r>
            <a:r>
              <a:rPr lang="tr-TR" sz="2800" b="1" dirty="0">
                <a:solidFill>
                  <a:srgbClr val="0070C0"/>
                </a:solidFill>
              </a:rPr>
              <a:t>kurumlarında hijyen şartlarının geliştirilmesi, enfeksiyon öneme ve kontrol süreçlerinin tutarlı, geçerli, güvenilir, tarafsız bir anlayışla sürdürülmesi amacıyla </a:t>
            </a:r>
            <a:endParaRPr lang="tr-TR" sz="2800" b="1" dirty="0" smtClean="0">
              <a:solidFill>
                <a:srgbClr val="0070C0"/>
              </a:solidFill>
            </a:endParaRPr>
          </a:p>
          <a:p>
            <a:pPr marL="0" indent="0">
              <a:buNone/>
            </a:pPr>
            <a:r>
              <a:rPr lang="tr-TR" sz="2800" dirty="0" smtClean="0"/>
              <a:t>30.07.2020 </a:t>
            </a:r>
            <a:r>
              <a:rPr lang="tr-TR" sz="2800" dirty="0"/>
              <a:t>tarihli ve 10075132 sayılı Bakanlık Makam Onayı ile </a:t>
            </a:r>
            <a:r>
              <a:rPr lang="tr-TR" sz="2800" b="1" dirty="0">
                <a:solidFill>
                  <a:srgbClr val="0070C0"/>
                </a:solidFill>
              </a:rPr>
              <a:t>‘OKULUM TEMİZ</a:t>
            </a:r>
            <a:r>
              <a:rPr lang="tr-TR" sz="2800" dirty="0"/>
              <a:t>’ belgelendirme programı yürürlüğe </a:t>
            </a:r>
            <a:r>
              <a:rPr lang="tr-TR" sz="2800" dirty="0" smtClean="0"/>
              <a:t>alınmış olup konu ile ilgili bir kılavuz </a:t>
            </a:r>
            <a:r>
              <a:rPr lang="tr-TR" sz="2800" dirty="0" smtClean="0"/>
              <a:t>yayınlanmıştır.</a:t>
            </a:r>
            <a:endParaRPr lang="tr-TR" sz="2800" dirty="0"/>
          </a:p>
          <a:p>
            <a:endParaRPr lang="tr-TR" dirty="0"/>
          </a:p>
        </p:txBody>
      </p:sp>
    </p:spTree>
    <p:extLst>
      <p:ext uri="{BB962C8B-B14F-4D97-AF65-F5344CB8AC3E}">
        <p14:creationId xmlns="" xmlns:p14="http://schemas.microsoft.com/office/powerpoint/2010/main" val="2010805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789709"/>
            <a:ext cx="9271000" cy="5251653"/>
          </a:xfrm>
        </p:spPr>
        <p:txBody>
          <a:bodyPr>
            <a:normAutofit/>
          </a:bodyPr>
          <a:lstStyle/>
          <a:p>
            <a:r>
              <a:rPr lang="tr-TR" sz="2000" b="1" u="sng" dirty="0" smtClean="0"/>
              <a:t>Kuruluş; </a:t>
            </a:r>
            <a:r>
              <a:rPr lang="tr-TR" sz="2000" dirty="0"/>
              <a:t>idareci, </a:t>
            </a:r>
            <a:r>
              <a:rPr lang="tr-TR" sz="2000" dirty="0" smtClean="0"/>
              <a:t>öğretmen</a:t>
            </a:r>
            <a:r>
              <a:rPr lang="tr-TR" sz="2000" dirty="0"/>
              <a:t>, </a:t>
            </a:r>
            <a:r>
              <a:rPr lang="tr-TR" sz="2000" dirty="0" smtClean="0"/>
              <a:t>öğrenci </a:t>
            </a:r>
            <a:r>
              <a:rPr lang="tr-TR" sz="2000" dirty="0"/>
              <a:t>ve </a:t>
            </a:r>
            <a:r>
              <a:rPr lang="tr-TR" sz="2000" dirty="0" smtClean="0"/>
              <a:t>diğer </a:t>
            </a:r>
            <a:r>
              <a:rPr lang="tr-TR" sz="2000" dirty="0"/>
              <a:t>tüm </a:t>
            </a:r>
            <a:r>
              <a:rPr lang="tr-TR" sz="2000" dirty="0" smtClean="0"/>
              <a:t>personele salgın hastalıkların bulaşmasına </a:t>
            </a:r>
            <a:r>
              <a:rPr lang="tr-TR" sz="2000" dirty="0"/>
              <a:t>yönelik </a:t>
            </a:r>
            <a:r>
              <a:rPr lang="tr-TR" sz="2000" dirty="0" smtClean="0"/>
              <a:t>eğitimleri sağlamalı ve katılım kayıtlarını </a:t>
            </a:r>
            <a:r>
              <a:rPr lang="tr-TR" sz="2000" dirty="0"/>
              <a:t>muhafaza etmelidir. </a:t>
            </a:r>
            <a:endParaRPr lang="tr-TR" sz="2000" dirty="0" smtClean="0"/>
          </a:p>
          <a:p>
            <a:r>
              <a:rPr lang="tr-TR" sz="2000" b="1" u="sng" dirty="0" smtClean="0"/>
              <a:t>Kuruluş:</a:t>
            </a:r>
            <a:r>
              <a:rPr lang="tr-TR" sz="2000" dirty="0" smtClean="0"/>
              <a:t> Tüm </a:t>
            </a:r>
            <a:r>
              <a:rPr lang="tr-TR" sz="2000" dirty="0"/>
              <a:t>personel ve </a:t>
            </a:r>
            <a:r>
              <a:rPr lang="tr-TR" sz="2000" dirty="0" smtClean="0"/>
              <a:t>öğrencilerin korunması </a:t>
            </a:r>
            <a:r>
              <a:rPr lang="tr-TR" sz="2000" dirty="0"/>
              <a:t>için </a:t>
            </a:r>
            <a:r>
              <a:rPr lang="tr-TR" sz="2000" dirty="0" smtClean="0"/>
              <a:t>yaptıkları </a:t>
            </a:r>
            <a:r>
              <a:rPr lang="tr-TR" sz="2000" dirty="0"/>
              <a:t>faaliyetlere, </a:t>
            </a:r>
            <a:r>
              <a:rPr lang="tr-TR" sz="2000" dirty="0" smtClean="0"/>
              <a:t>yaş </a:t>
            </a:r>
            <a:r>
              <a:rPr lang="tr-TR" sz="2000" dirty="0"/>
              <a:t>ve </a:t>
            </a:r>
            <a:r>
              <a:rPr lang="tr-TR" sz="2000" dirty="0" smtClean="0"/>
              <a:t>eğitim </a:t>
            </a:r>
            <a:r>
              <a:rPr lang="tr-TR" sz="2000" dirty="0"/>
              <a:t>düzeylerine uygun olarak </a:t>
            </a:r>
            <a:r>
              <a:rPr lang="tr-TR" sz="2000" dirty="0" smtClean="0"/>
              <a:t>gerçekleştirilecek</a:t>
            </a:r>
            <a:r>
              <a:rPr lang="tr-TR" sz="2000" dirty="0"/>
              <a:t> </a:t>
            </a:r>
            <a:r>
              <a:rPr lang="tr-TR" sz="2000" dirty="0" smtClean="0"/>
              <a:t>eğitimlerin </a:t>
            </a:r>
            <a:r>
              <a:rPr lang="tr-TR" sz="2000" dirty="0"/>
              <a:t>konu, içerik ve yöntemleri belirlenmeli ve </a:t>
            </a:r>
            <a:r>
              <a:rPr lang="tr-TR" sz="2000" dirty="0" smtClean="0"/>
              <a:t>gerçekleştirilmelidir</a:t>
            </a:r>
            <a:r>
              <a:rPr lang="tr-TR" sz="2000" dirty="0"/>
              <a:t>. </a:t>
            </a:r>
            <a:endParaRPr lang="tr-TR" sz="2000" dirty="0" smtClean="0"/>
          </a:p>
          <a:p>
            <a:r>
              <a:rPr lang="tr-TR" sz="2000" dirty="0" smtClean="0"/>
              <a:t>Gerçekleştirilen eğitimler sonrasında öğrenci </a:t>
            </a:r>
            <a:r>
              <a:rPr lang="tr-TR" sz="2000" dirty="0"/>
              <a:t>ve personel </a:t>
            </a:r>
            <a:r>
              <a:rPr lang="tr-TR" sz="2000" dirty="0" smtClean="0"/>
              <a:t>davranışları </a:t>
            </a:r>
            <a:r>
              <a:rPr lang="tr-TR" sz="2000" dirty="0"/>
              <a:t>izlenmeli, </a:t>
            </a:r>
            <a:r>
              <a:rPr lang="tr-TR" sz="2000" dirty="0" smtClean="0"/>
              <a:t>gerektiğinde eğitimler tekrarlanmalı, </a:t>
            </a:r>
            <a:r>
              <a:rPr lang="tr-TR" sz="2000" dirty="0"/>
              <a:t>konu ve içerikleri güncellenmelidir. </a:t>
            </a:r>
            <a:endParaRPr lang="tr-TR" sz="2000" dirty="0" smtClean="0"/>
          </a:p>
          <a:p>
            <a:r>
              <a:rPr lang="tr-TR" sz="2000" dirty="0"/>
              <a:t>Özellikle </a:t>
            </a:r>
            <a:r>
              <a:rPr lang="tr-TR" sz="2000" dirty="0" smtClean="0"/>
              <a:t>yemekhane/temizlik </a:t>
            </a:r>
            <a:r>
              <a:rPr lang="tr-TR" sz="2000" dirty="0"/>
              <a:t>personeline yönelik görevlerini yerine getirmeden </a:t>
            </a:r>
            <a:r>
              <a:rPr lang="tr-TR" sz="2000" dirty="0" smtClean="0"/>
              <a:t>önce eğitimler </a:t>
            </a:r>
            <a:r>
              <a:rPr lang="tr-TR" sz="2000" dirty="0"/>
              <a:t>verilmelidir </a:t>
            </a:r>
            <a:endParaRPr lang="tr-TR" sz="2000" dirty="0" smtClean="0"/>
          </a:p>
          <a:p>
            <a:r>
              <a:rPr lang="tr-TR" sz="2000" dirty="0"/>
              <a:t>Özel </a:t>
            </a:r>
            <a:r>
              <a:rPr lang="tr-TR" sz="2000" dirty="0" smtClean="0"/>
              <a:t>eğitim ihtiyacı </a:t>
            </a:r>
            <a:r>
              <a:rPr lang="tr-TR" sz="2000" dirty="0"/>
              <a:t>olan bireylerin </a:t>
            </a:r>
            <a:r>
              <a:rPr lang="tr-TR" sz="2000" dirty="0" smtClean="0"/>
              <a:t>eğitime erişimlerini kolaylaştırmak</a:t>
            </a:r>
            <a:r>
              <a:rPr lang="tr-TR" sz="2000" dirty="0"/>
              <a:t>, </a:t>
            </a:r>
            <a:r>
              <a:rPr lang="tr-TR" sz="2000" dirty="0" smtClean="0"/>
              <a:t>kapsayıcı bir eğitim yaklaşımı </a:t>
            </a:r>
            <a:r>
              <a:rPr lang="tr-TR" sz="2000" dirty="0"/>
              <a:t> </a:t>
            </a:r>
            <a:r>
              <a:rPr lang="tr-TR" sz="2000" dirty="0" smtClean="0"/>
              <a:t>için </a:t>
            </a:r>
            <a:r>
              <a:rPr lang="tr-TR" sz="2000" dirty="0"/>
              <a:t>özel </a:t>
            </a:r>
            <a:r>
              <a:rPr lang="tr-TR" sz="2000" dirty="0" smtClean="0"/>
              <a:t>eğitim politikaları belirlenmelidir</a:t>
            </a:r>
            <a:r>
              <a:rPr lang="tr-TR" sz="2000" dirty="0"/>
              <a:t>. </a:t>
            </a:r>
          </a:p>
        </p:txBody>
      </p:sp>
    </p:spTree>
    <p:extLst>
      <p:ext uri="{BB962C8B-B14F-4D97-AF65-F5344CB8AC3E}">
        <p14:creationId xmlns="" xmlns:p14="http://schemas.microsoft.com/office/powerpoint/2010/main" val="13649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83673"/>
          </a:xfrm>
        </p:spPr>
        <p:txBody>
          <a:bodyPr>
            <a:normAutofit fontScale="90000"/>
          </a:bodyPr>
          <a:lstStyle/>
          <a:p>
            <a:pPr algn="ctr"/>
            <a:r>
              <a:rPr lang="tr-TR" dirty="0" smtClean="0"/>
              <a:t>Öğrenci ve Personele Verilecek Eğitimin Asgari Konuları</a:t>
            </a:r>
            <a:endParaRPr lang="tr-TR" dirty="0"/>
          </a:p>
        </p:txBody>
      </p:sp>
      <p:sp>
        <p:nvSpPr>
          <p:cNvPr id="3" name="İçerik Yer Tutucusu 2"/>
          <p:cNvSpPr>
            <a:spLocks noGrp="1"/>
          </p:cNvSpPr>
          <p:nvPr>
            <p:ph idx="1"/>
          </p:nvPr>
        </p:nvSpPr>
        <p:spPr>
          <a:xfrm>
            <a:off x="677334" y="1717243"/>
            <a:ext cx="8596668" cy="4295629"/>
          </a:xfrm>
        </p:spPr>
        <p:txBody>
          <a:bodyPr>
            <a:noAutofit/>
          </a:bodyPr>
          <a:lstStyle/>
          <a:p>
            <a:r>
              <a:rPr lang="tr-TR" sz="1600" dirty="0"/>
              <a:t>Standart Enfeksiyon Kontrol Önlemleri (SEKÖ) </a:t>
            </a:r>
            <a:endParaRPr lang="tr-TR" sz="1600" dirty="0" smtClean="0"/>
          </a:p>
          <a:p>
            <a:r>
              <a:rPr lang="tr-TR" sz="1600" dirty="0" smtClean="0"/>
              <a:t>Bulaş Bazlı </a:t>
            </a:r>
            <a:r>
              <a:rPr lang="tr-TR" sz="1600" dirty="0"/>
              <a:t>Önlemler (BBÖ) </a:t>
            </a:r>
            <a:endParaRPr lang="tr-TR" sz="1600" dirty="0" smtClean="0"/>
          </a:p>
          <a:p>
            <a:r>
              <a:rPr lang="tr-TR" sz="1600" dirty="0" smtClean="0"/>
              <a:t>Salgın hastalıkların yayılımı hakkında </a:t>
            </a:r>
          </a:p>
          <a:p>
            <a:r>
              <a:rPr lang="tr-TR" sz="1600" dirty="0" smtClean="0"/>
              <a:t>Kişisel </a:t>
            </a:r>
            <a:r>
              <a:rPr lang="tr-TR" sz="1600" dirty="0"/>
              <a:t>Hijyen </a:t>
            </a:r>
            <a:endParaRPr lang="tr-TR" sz="1600" dirty="0" smtClean="0"/>
          </a:p>
          <a:p>
            <a:r>
              <a:rPr lang="tr-TR" sz="1600" dirty="0" smtClean="0"/>
              <a:t>El Hijyeni</a:t>
            </a:r>
          </a:p>
          <a:p>
            <a:r>
              <a:rPr lang="tr-TR" sz="1600" dirty="0" err="1"/>
              <a:t>KKD’nin</a:t>
            </a:r>
            <a:r>
              <a:rPr lang="tr-TR" sz="1600" dirty="0"/>
              <a:t> </a:t>
            </a:r>
            <a:r>
              <a:rPr lang="tr-TR" sz="1600" dirty="0" smtClean="0"/>
              <a:t>kullanılması; </a:t>
            </a:r>
            <a:r>
              <a:rPr lang="tr-TR" sz="1600" dirty="0"/>
              <a:t/>
            </a:r>
            <a:br>
              <a:rPr lang="tr-TR" sz="1600" dirty="0"/>
            </a:br>
            <a:endParaRPr lang="tr-TR" sz="1600" dirty="0"/>
          </a:p>
          <a:p>
            <a:pPr>
              <a:buFont typeface="+mj-lt"/>
              <a:buAutoNum type="arabicPeriod"/>
            </a:pPr>
            <a:r>
              <a:rPr lang="tr-TR" sz="1600" dirty="0" smtClean="0"/>
              <a:t>Ne </a:t>
            </a:r>
            <a:r>
              <a:rPr lang="tr-TR" sz="1600" dirty="0"/>
              <a:t>zaman </a:t>
            </a:r>
            <a:r>
              <a:rPr lang="tr-TR" sz="1600" dirty="0" smtClean="0"/>
              <a:t>kullanılacağı,</a:t>
            </a:r>
          </a:p>
          <a:p>
            <a:pPr>
              <a:buFont typeface="+mj-lt"/>
              <a:buAutoNum type="arabicPeriod"/>
            </a:pPr>
            <a:r>
              <a:rPr lang="tr-TR" sz="1600" dirty="0" smtClean="0"/>
              <a:t>Nasıl Kullanılacağı</a:t>
            </a:r>
          </a:p>
          <a:p>
            <a:pPr>
              <a:buFont typeface="+mj-lt"/>
              <a:buAutoNum type="arabicPeriod"/>
            </a:pPr>
            <a:r>
              <a:rPr lang="tr-TR" sz="1600" dirty="0"/>
              <a:t>N</a:t>
            </a:r>
            <a:r>
              <a:rPr lang="tr-TR" sz="1600" dirty="0" smtClean="0"/>
              <a:t>eden </a:t>
            </a:r>
            <a:r>
              <a:rPr lang="tr-TR" sz="1600" dirty="0"/>
              <a:t>gerekli </a:t>
            </a:r>
            <a:r>
              <a:rPr lang="tr-TR" sz="1600" dirty="0" smtClean="0"/>
              <a:t>olduğu,</a:t>
            </a:r>
          </a:p>
          <a:p>
            <a:pPr>
              <a:buFont typeface="+mj-lt"/>
              <a:buAutoNum type="arabicPeriod"/>
            </a:pPr>
            <a:r>
              <a:rPr lang="tr-TR" sz="1600" dirty="0" smtClean="0"/>
              <a:t>Nasıl takılacağı </a:t>
            </a:r>
            <a:r>
              <a:rPr lang="tr-TR" sz="1600" dirty="0"/>
              <a:t>ve </a:t>
            </a:r>
            <a:r>
              <a:rPr lang="tr-TR" sz="1600" dirty="0" smtClean="0"/>
              <a:t>çıkarılacağı,</a:t>
            </a:r>
          </a:p>
          <a:p>
            <a:pPr>
              <a:buFont typeface="+mj-lt"/>
              <a:buAutoNum type="arabicPeriod"/>
            </a:pPr>
            <a:r>
              <a:rPr lang="tr-TR" sz="1600" dirty="0" smtClean="0"/>
              <a:t>Nasıl </a:t>
            </a:r>
            <a:r>
              <a:rPr lang="tr-TR" sz="1600" dirty="0"/>
              <a:t>imha </a:t>
            </a:r>
            <a:r>
              <a:rPr lang="tr-TR" sz="1600" dirty="0" smtClean="0"/>
              <a:t>edileceğini  içermelidir.</a:t>
            </a:r>
            <a:r>
              <a:rPr lang="tr-TR" sz="1600" dirty="0"/>
              <a:t/>
            </a:r>
            <a:br>
              <a:rPr lang="tr-TR" sz="1600" dirty="0"/>
            </a:br>
            <a:r>
              <a:rPr lang="tr-TR" sz="1600" dirty="0"/>
              <a:t/>
            </a:r>
            <a:br>
              <a:rPr lang="tr-TR" sz="1600" dirty="0"/>
            </a:br>
            <a:r>
              <a:rPr lang="tr-TR" sz="1600" dirty="0"/>
              <a:t/>
            </a:r>
            <a:br>
              <a:rPr lang="tr-TR" sz="1600" dirty="0"/>
            </a:br>
            <a:r>
              <a:rPr lang="tr-TR" sz="1600" dirty="0"/>
              <a:t/>
            </a:r>
            <a:br>
              <a:rPr lang="tr-TR" sz="1600" dirty="0"/>
            </a:br>
            <a:r>
              <a:rPr lang="tr-TR" sz="1600" dirty="0"/>
              <a:t/>
            </a:r>
            <a:br>
              <a:rPr lang="tr-TR" sz="1600" dirty="0"/>
            </a:br>
            <a:endParaRPr lang="tr-TR" sz="1600" dirty="0"/>
          </a:p>
        </p:txBody>
      </p:sp>
    </p:spTree>
    <p:extLst>
      <p:ext uri="{BB962C8B-B14F-4D97-AF65-F5344CB8AC3E}">
        <p14:creationId xmlns="" xmlns:p14="http://schemas.microsoft.com/office/powerpoint/2010/main" val="1630208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1343891"/>
          </a:xfrm>
        </p:spPr>
        <p:txBody>
          <a:bodyPr>
            <a:normAutofit/>
          </a:bodyPr>
          <a:lstStyle/>
          <a:p>
            <a:pPr algn="ctr"/>
            <a:r>
              <a:rPr lang="tr-TR" sz="4000" dirty="0" smtClean="0"/>
              <a:t>Temizlik Personelinin Eğitimi Ayrıca:</a:t>
            </a:r>
            <a:endParaRPr lang="tr-TR" sz="4000" dirty="0"/>
          </a:p>
        </p:txBody>
      </p:sp>
      <p:sp>
        <p:nvSpPr>
          <p:cNvPr id="3" name="İçerik Yer Tutucusu 2"/>
          <p:cNvSpPr>
            <a:spLocks noGrp="1"/>
          </p:cNvSpPr>
          <p:nvPr>
            <p:ph idx="1"/>
          </p:nvPr>
        </p:nvSpPr>
        <p:spPr/>
        <p:txBody>
          <a:bodyPr>
            <a:normAutofit/>
          </a:bodyPr>
          <a:lstStyle/>
          <a:p>
            <a:r>
              <a:rPr lang="tr-TR" sz="2800" dirty="0"/>
              <a:t>Temizlik </a:t>
            </a:r>
            <a:r>
              <a:rPr lang="tr-TR" sz="2800" dirty="0" smtClean="0"/>
              <a:t>yapılmadan </a:t>
            </a:r>
            <a:r>
              <a:rPr lang="tr-TR" sz="2800" dirty="0"/>
              <a:t>önce, </a:t>
            </a:r>
            <a:r>
              <a:rPr lang="tr-TR" sz="2800" dirty="0" smtClean="0"/>
              <a:t>yapılırken </a:t>
            </a:r>
            <a:r>
              <a:rPr lang="tr-TR" sz="2800" dirty="0"/>
              <a:t>ve </a:t>
            </a:r>
            <a:r>
              <a:rPr lang="tr-TR" sz="2800" dirty="0" smtClean="0"/>
              <a:t>yapıldıktan sonra dikkat </a:t>
            </a:r>
            <a:r>
              <a:rPr lang="tr-TR" sz="2800" dirty="0"/>
              <a:t>edilmesi gereken hususlar</a:t>
            </a:r>
            <a:r>
              <a:rPr lang="tr-TR" sz="2800" dirty="0" smtClean="0"/>
              <a:t>,</a:t>
            </a:r>
          </a:p>
          <a:p>
            <a:r>
              <a:rPr lang="tr-TR" sz="2800" dirty="0" smtClean="0"/>
              <a:t>Kuruluşta kullanılan </a:t>
            </a:r>
            <a:r>
              <a:rPr lang="tr-TR" sz="2800" dirty="0"/>
              <a:t>temizlik </a:t>
            </a:r>
            <a:r>
              <a:rPr lang="tr-TR" sz="2800" dirty="0" smtClean="0"/>
              <a:t>kimyasallarının </a:t>
            </a:r>
            <a:r>
              <a:rPr lang="tr-TR" sz="2800" dirty="0"/>
              <a:t>tehlikelerini, atıkların toplanması ve imhasını içermelidir. </a:t>
            </a:r>
            <a:br>
              <a:rPr lang="tr-TR" sz="2800" dirty="0"/>
            </a:br>
            <a:endParaRPr lang="tr-TR" sz="2800" dirty="0"/>
          </a:p>
        </p:txBody>
      </p:sp>
    </p:spTree>
    <p:extLst>
      <p:ext uri="{BB962C8B-B14F-4D97-AF65-F5344CB8AC3E}">
        <p14:creationId xmlns="" xmlns:p14="http://schemas.microsoft.com/office/powerpoint/2010/main" val="3223442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58982"/>
          </a:xfrm>
        </p:spPr>
        <p:txBody>
          <a:bodyPr>
            <a:normAutofit/>
          </a:bodyPr>
          <a:lstStyle/>
          <a:p>
            <a:pPr algn="ctr"/>
            <a:r>
              <a:rPr lang="tr-TR" sz="4000" dirty="0" smtClean="0"/>
              <a:t>Sosyal ve Ortak Kullanım Alanları</a:t>
            </a:r>
            <a:endParaRPr lang="tr-TR" sz="4000" dirty="0"/>
          </a:p>
        </p:txBody>
      </p:sp>
      <p:sp>
        <p:nvSpPr>
          <p:cNvPr id="3" name="İçerik Yer Tutucusu 2"/>
          <p:cNvSpPr>
            <a:spLocks noGrp="1"/>
          </p:cNvSpPr>
          <p:nvPr>
            <p:ph idx="1"/>
          </p:nvPr>
        </p:nvSpPr>
        <p:spPr>
          <a:xfrm>
            <a:off x="677334" y="1468583"/>
            <a:ext cx="8596668" cy="4572780"/>
          </a:xfrm>
        </p:spPr>
        <p:txBody>
          <a:bodyPr>
            <a:normAutofit/>
          </a:bodyPr>
          <a:lstStyle/>
          <a:p>
            <a:r>
              <a:rPr lang="tr-TR" dirty="0"/>
              <a:t>Tüm sosyal ve ortak </a:t>
            </a:r>
            <a:r>
              <a:rPr lang="tr-TR" dirty="0" smtClean="0"/>
              <a:t>kullanım alanları </a:t>
            </a:r>
            <a:r>
              <a:rPr lang="tr-TR" dirty="0"/>
              <a:t>temiz ve düzenli </a:t>
            </a:r>
            <a:r>
              <a:rPr lang="tr-TR" dirty="0" smtClean="0"/>
              <a:t>tutulmalıdır</a:t>
            </a:r>
            <a:r>
              <a:rPr lang="tr-TR" dirty="0"/>
              <a:t>. Alanlar </a:t>
            </a:r>
            <a:r>
              <a:rPr lang="tr-TR" dirty="0" smtClean="0"/>
              <a:t>sık aralıklarla </a:t>
            </a:r>
            <a:r>
              <a:rPr lang="tr-TR" dirty="0"/>
              <a:t>uygun ş</a:t>
            </a:r>
            <a:r>
              <a:rPr lang="tr-TR" dirty="0" smtClean="0"/>
              <a:t>ekilde </a:t>
            </a:r>
            <a:r>
              <a:rPr lang="tr-TR" dirty="0"/>
              <a:t>temizlenmeli ve </a:t>
            </a:r>
            <a:r>
              <a:rPr lang="tr-TR" dirty="0" smtClean="0"/>
              <a:t>gerektiğinde </a:t>
            </a:r>
            <a:r>
              <a:rPr lang="tr-TR" dirty="0"/>
              <a:t>dezenfekte edilmelidir. </a:t>
            </a:r>
            <a:endParaRPr lang="tr-TR" dirty="0" smtClean="0"/>
          </a:p>
          <a:p>
            <a:r>
              <a:rPr lang="tr-TR" b="1" u="sng" dirty="0" smtClean="0"/>
              <a:t>Kuruluş, </a:t>
            </a:r>
            <a:r>
              <a:rPr lang="tr-TR" b="1" u="sng" dirty="0"/>
              <a:t>Hijyen, Enfeksiyon Önleme ve Kontrol </a:t>
            </a:r>
            <a:r>
              <a:rPr lang="tr-TR" b="1" u="sng" dirty="0" smtClean="0"/>
              <a:t>için </a:t>
            </a:r>
            <a:r>
              <a:rPr lang="tr-TR" b="1" u="sng" dirty="0"/>
              <a:t>Eylem </a:t>
            </a:r>
            <a:r>
              <a:rPr lang="tr-TR" b="1" u="sng" dirty="0" smtClean="0"/>
              <a:t>Planına </a:t>
            </a:r>
            <a:r>
              <a:rPr lang="tr-TR" b="1" u="sng" dirty="0"/>
              <a:t>uygun olarak, </a:t>
            </a:r>
            <a:r>
              <a:rPr lang="tr-TR" dirty="0" smtClean="0"/>
              <a:t>öğrenciler</a:t>
            </a:r>
            <a:r>
              <a:rPr lang="tr-TR" dirty="0"/>
              <a:t>, personel ve </a:t>
            </a:r>
            <a:r>
              <a:rPr lang="tr-TR" dirty="0" smtClean="0"/>
              <a:t>diğer kişiler tarafından kullanılan </a:t>
            </a:r>
            <a:r>
              <a:rPr lang="tr-TR" dirty="0"/>
              <a:t>umumi tuvaletler ve </a:t>
            </a:r>
            <a:r>
              <a:rPr lang="tr-TR" dirty="0" smtClean="0"/>
              <a:t>diğer </a:t>
            </a:r>
            <a:r>
              <a:rPr lang="tr-TR" dirty="0"/>
              <a:t>ilgili alanlar </a:t>
            </a:r>
            <a:r>
              <a:rPr lang="tr-TR" dirty="0" smtClean="0"/>
              <a:t>dahil olmak üzere farklı </a:t>
            </a:r>
            <a:r>
              <a:rPr lang="tr-TR" dirty="0"/>
              <a:t>alanlarda antiseptik madde </a:t>
            </a:r>
            <a:r>
              <a:rPr lang="tr-TR" dirty="0" err="1"/>
              <a:t>dispenserleri</a:t>
            </a:r>
            <a:r>
              <a:rPr lang="tr-TR" dirty="0"/>
              <a:t> </a:t>
            </a:r>
            <a:r>
              <a:rPr lang="tr-TR" dirty="0" smtClean="0"/>
              <a:t>bulundurulmalıdır</a:t>
            </a:r>
            <a:r>
              <a:rPr lang="tr-TR" dirty="0"/>
              <a:t>. </a:t>
            </a:r>
            <a:endParaRPr lang="tr-TR" dirty="0" smtClean="0"/>
          </a:p>
          <a:p>
            <a:r>
              <a:rPr lang="tr-TR" dirty="0"/>
              <a:t>Sabun, dezenfektan/el </a:t>
            </a:r>
            <a:r>
              <a:rPr lang="tr-TR" dirty="0" smtClean="0"/>
              <a:t>antiseptiği sağlayan </a:t>
            </a:r>
            <a:r>
              <a:rPr lang="tr-TR" dirty="0" err="1" smtClean="0"/>
              <a:t>dispanserlerin,tek</a:t>
            </a:r>
            <a:r>
              <a:rPr lang="tr-TR" dirty="0" smtClean="0"/>
              <a:t> kullanımlık kağıt </a:t>
            </a:r>
            <a:r>
              <a:rPr lang="tr-TR" dirty="0"/>
              <a:t>mendil </a:t>
            </a:r>
            <a:r>
              <a:rPr lang="tr-TR" dirty="0" smtClean="0"/>
              <a:t>aparatlarının </a:t>
            </a:r>
            <a:r>
              <a:rPr lang="tr-TR" dirty="0"/>
              <a:t>ve </a:t>
            </a:r>
            <a:r>
              <a:rPr lang="tr-TR" dirty="0" smtClean="0"/>
              <a:t>diğer </a:t>
            </a:r>
            <a:r>
              <a:rPr lang="tr-TR" dirty="0"/>
              <a:t>benzer </a:t>
            </a:r>
            <a:r>
              <a:rPr lang="tr-TR" dirty="0" smtClean="0"/>
              <a:t>ekipmanların </a:t>
            </a:r>
            <a:r>
              <a:rPr lang="tr-TR" dirty="0"/>
              <a:t>eksiksiz ve düzgün </a:t>
            </a:r>
            <a:r>
              <a:rPr lang="tr-TR" dirty="0" smtClean="0"/>
              <a:t>çalışmasını sağlamak için rutin kontroller yapılmalıdır. Arızalı </a:t>
            </a:r>
            <a:r>
              <a:rPr lang="tr-TR" dirty="0"/>
              <a:t>ekipmanlar ivedilikle </a:t>
            </a:r>
            <a:r>
              <a:rPr lang="tr-TR" dirty="0" smtClean="0"/>
              <a:t>onarılmalı veya değiştirilmelidir</a:t>
            </a:r>
            <a:r>
              <a:rPr lang="tr-TR" dirty="0"/>
              <a:t>. </a:t>
            </a:r>
            <a:endParaRPr lang="tr-TR" dirty="0" smtClean="0"/>
          </a:p>
          <a:p>
            <a:r>
              <a:rPr lang="tr-TR" dirty="0"/>
              <a:t>Merkezi </a:t>
            </a:r>
            <a:r>
              <a:rPr lang="tr-TR" dirty="0" smtClean="0"/>
              <a:t>havalandırma </a:t>
            </a:r>
            <a:r>
              <a:rPr lang="tr-TR" dirty="0"/>
              <a:t>sistemlerinde içeriden </a:t>
            </a:r>
            <a:r>
              <a:rPr lang="tr-TR" dirty="0" smtClean="0"/>
              <a:t>alınan havanın </a:t>
            </a:r>
            <a:r>
              <a:rPr lang="tr-TR" dirty="0"/>
              <a:t>tekrar </a:t>
            </a:r>
            <a:r>
              <a:rPr lang="tr-TR" dirty="0" smtClean="0"/>
              <a:t>dolaşıma </a:t>
            </a:r>
            <a:r>
              <a:rPr lang="tr-TR" dirty="0"/>
              <a:t>verilmemesi, </a:t>
            </a:r>
            <a:r>
              <a:rPr lang="tr-TR" b="1" u="sng" dirty="0"/>
              <a:t>%100 </a:t>
            </a:r>
            <a:r>
              <a:rPr lang="tr-TR" b="1" u="sng" dirty="0" smtClean="0"/>
              <a:t>dış havanın </a:t>
            </a:r>
            <a:r>
              <a:rPr lang="tr-TR" b="1" u="sng" dirty="0"/>
              <a:t>emilerek </a:t>
            </a:r>
            <a:r>
              <a:rPr lang="tr-TR" b="1" u="sng" dirty="0" smtClean="0"/>
              <a:t>şartlandırılması </a:t>
            </a:r>
            <a:r>
              <a:rPr lang="tr-TR" b="1" u="sng" dirty="0"/>
              <a:t>yöntemi </a:t>
            </a:r>
            <a:r>
              <a:rPr lang="tr-TR" dirty="0"/>
              <a:t>tercih edilmelidir. </a:t>
            </a:r>
            <a:endParaRPr lang="tr-TR" dirty="0" smtClean="0"/>
          </a:p>
        </p:txBody>
      </p:sp>
    </p:spTree>
    <p:extLst>
      <p:ext uri="{BB962C8B-B14F-4D97-AF65-F5344CB8AC3E}">
        <p14:creationId xmlns="" xmlns:p14="http://schemas.microsoft.com/office/powerpoint/2010/main" val="2427031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Giriş, Güvenlik, Danışma</a:t>
            </a:r>
            <a:endParaRPr lang="tr-TR" dirty="0"/>
          </a:p>
        </p:txBody>
      </p:sp>
      <p:sp>
        <p:nvSpPr>
          <p:cNvPr id="3" name="İçerik Yer Tutucusu 2"/>
          <p:cNvSpPr>
            <a:spLocks noGrp="1"/>
          </p:cNvSpPr>
          <p:nvPr>
            <p:ph idx="1"/>
          </p:nvPr>
        </p:nvSpPr>
        <p:spPr>
          <a:xfrm>
            <a:off x="677334" y="1634836"/>
            <a:ext cx="9034702" cy="4765963"/>
          </a:xfrm>
        </p:spPr>
        <p:txBody>
          <a:bodyPr>
            <a:normAutofit/>
          </a:bodyPr>
          <a:lstStyle/>
          <a:p>
            <a:r>
              <a:rPr lang="tr-TR" sz="2000" dirty="0"/>
              <a:t>Ziyaretçi </a:t>
            </a:r>
            <a:r>
              <a:rPr lang="tr-TR" sz="2000" dirty="0" smtClean="0"/>
              <a:t>kartları </a:t>
            </a:r>
            <a:r>
              <a:rPr lang="tr-TR" sz="2000" dirty="0"/>
              <a:t>temizlik/dezenfeksiyon plan/programları </a:t>
            </a:r>
            <a:r>
              <a:rPr lang="tr-TR" sz="2000" dirty="0" smtClean="0"/>
              <a:t>doğrultusunda </a:t>
            </a:r>
            <a:r>
              <a:rPr lang="tr-TR" sz="2000" dirty="0"/>
              <a:t/>
            </a:r>
            <a:br>
              <a:rPr lang="tr-TR" sz="2000" dirty="0"/>
            </a:br>
            <a:r>
              <a:rPr lang="tr-TR" sz="2000" dirty="0"/>
              <a:t>dezenfekte </a:t>
            </a:r>
            <a:r>
              <a:rPr lang="tr-TR" sz="2000" dirty="0" smtClean="0"/>
              <a:t>edilmelidir. </a:t>
            </a:r>
          </a:p>
          <a:p>
            <a:r>
              <a:rPr lang="tr-TR" sz="2000" dirty="0"/>
              <a:t>Vardiya </a:t>
            </a:r>
            <a:r>
              <a:rPr lang="tr-TR" sz="2000" dirty="0" smtClean="0"/>
              <a:t>değişimlerinde güvenlik </a:t>
            </a:r>
            <a:r>
              <a:rPr lang="tr-TR" sz="2000" dirty="0"/>
              <a:t>personeli </a:t>
            </a:r>
            <a:r>
              <a:rPr lang="tr-TR" sz="2000" dirty="0" smtClean="0"/>
              <a:t>tarafından </a:t>
            </a:r>
            <a:r>
              <a:rPr lang="tr-TR" sz="2000" dirty="0"/>
              <a:t>ortak </a:t>
            </a:r>
            <a:r>
              <a:rPr lang="tr-TR" sz="2000" dirty="0" smtClean="0"/>
              <a:t>kullanılan telsiz /</a:t>
            </a:r>
            <a:r>
              <a:rPr lang="tr-TR" sz="2000" dirty="0"/>
              <a:t>telefon </a:t>
            </a:r>
            <a:r>
              <a:rPr lang="tr-TR" sz="2000" dirty="0" smtClean="0"/>
              <a:t>gibi malzemelerin</a:t>
            </a:r>
            <a:r>
              <a:rPr lang="tr-TR" sz="2000" dirty="0"/>
              <a:t>, teslim öncesi uygun ş</a:t>
            </a:r>
            <a:r>
              <a:rPr lang="tr-TR" sz="2000" dirty="0" smtClean="0"/>
              <a:t>ekilde </a:t>
            </a:r>
            <a:r>
              <a:rPr lang="tr-TR" sz="2000" dirty="0"/>
              <a:t>dezenfekte </a:t>
            </a:r>
            <a:r>
              <a:rPr lang="tr-TR" sz="2000" dirty="0" smtClean="0"/>
              <a:t>edilmesi sağlanmalıdır</a:t>
            </a:r>
            <a:r>
              <a:rPr lang="tr-TR" sz="2000" dirty="0"/>
              <a:t>. </a:t>
            </a:r>
            <a:endParaRPr lang="tr-TR" sz="2000" dirty="0" smtClean="0"/>
          </a:p>
          <a:p>
            <a:r>
              <a:rPr lang="tr-TR" sz="2000" dirty="0"/>
              <a:t>Güvenlik/danışma personeli için gerekli </a:t>
            </a:r>
            <a:r>
              <a:rPr lang="tr-TR" sz="2000" dirty="0" err="1"/>
              <a:t>KKD’ler</a:t>
            </a:r>
            <a:r>
              <a:rPr lang="tr-TR" sz="2000" dirty="0"/>
              <a:t> sağlanmalı ve alkol bazlı el antiseptiği bulundurulmalıdır. </a:t>
            </a:r>
            <a:endParaRPr lang="tr-TR" sz="2000" dirty="0" smtClean="0"/>
          </a:p>
          <a:p>
            <a:r>
              <a:rPr lang="tr-TR" sz="2000" dirty="0"/>
              <a:t>Ziyaretçiler, </a:t>
            </a:r>
            <a:r>
              <a:rPr lang="tr-TR" sz="2000" dirty="0" smtClean="0"/>
              <a:t>kuruluşça hazırlanmış </a:t>
            </a:r>
            <a:r>
              <a:rPr lang="tr-TR" sz="2000" dirty="0"/>
              <a:t>olan tedbirler/uygulanan kurallar konusunda bilgilendirilmeli ve bu kurallara </a:t>
            </a:r>
            <a:r>
              <a:rPr lang="tr-TR" sz="2000" dirty="0" smtClean="0"/>
              <a:t>uyacağına </a:t>
            </a:r>
            <a:r>
              <a:rPr lang="tr-TR" sz="2000" dirty="0"/>
              <a:t>dair ziyaretçiden </a:t>
            </a:r>
            <a:r>
              <a:rPr lang="tr-TR" sz="2000" dirty="0" smtClean="0"/>
              <a:t>taahhüt alınmalıdır</a:t>
            </a:r>
            <a:r>
              <a:rPr lang="tr-TR" sz="2000" dirty="0"/>
              <a:t>. </a:t>
            </a:r>
            <a:endParaRPr lang="tr-TR" sz="2000" dirty="0" smtClean="0"/>
          </a:p>
          <a:p>
            <a:r>
              <a:rPr lang="tr-TR" sz="2000" dirty="0" smtClean="0"/>
              <a:t>Kuruluşa </a:t>
            </a:r>
            <a:r>
              <a:rPr lang="tr-TR" sz="2000" dirty="0"/>
              <a:t>her türlü kontrolsüz </a:t>
            </a:r>
            <a:r>
              <a:rPr lang="tr-TR" sz="2000" dirty="0" smtClean="0"/>
              <a:t>giriş </a:t>
            </a:r>
            <a:r>
              <a:rPr lang="tr-TR" sz="2000" dirty="0"/>
              <a:t>engellenmelidir</a:t>
            </a:r>
            <a:r>
              <a:rPr lang="tr-TR" sz="2000" dirty="0" smtClean="0"/>
              <a:t>.</a:t>
            </a:r>
            <a:endParaRPr lang="tr-TR" sz="2000" dirty="0"/>
          </a:p>
        </p:txBody>
      </p:sp>
    </p:spTree>
    <p:extLst>
      <p:ext uri="{BB962C8B-B14F-4D97-AF65-F5344CB8AC3E}">
        <p14:creationId xmlns="" xmlns:p14="http://schemas.microsoft.com/office/powerpoint/2010/main" val="1876320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31273"/>
          </a:xfrm>
        </p:spPr>
        <p:txBody>
          <a:bodyPr/>
          <a:lstStyle/>
          <a:p>
            <a:pPr algn="ctr"/>
            <a:r>
              <a:rPr lang="tr-TR" dirty="0" smtClean="0"/>
              <a:t>Derslikler ve Etüt Salonları</a:t>
            </a:r>
            <a:endParaRPr lang="tr-TR" dirty="0"/>
          </a:p>
        </p:txBody>
      </p:sp>
      <p:sp>
        <p:nvSpPr>
          <p:cNvPr id="3" name="İçerik Yer Tutucusu 2"/>
          <p:cNvSpPr>
            <a:spLocks noGrp="1"/>
          </p:cNvSpPr>
          <p:nvPr>
            <p:ph idx="1"/>
          </p:nvPr>
        </p:nvSpPr>
        <p:spPr>
          <a:xfrm>
            <a:off x="677334" y="1440873"/>
            <a:ext cx="8596668" cy="4600489"/>
          </a:xfrm>
        </p:spPr>
        <p:txBody>
          <a:bodyPr>
            <a:noAutofit/>
          </a:bodyPr>
          <a:lstStyle/>
          <a:p>
            <a:r>
              <a:rPr lang="tr-TR" sz="2000" dirty="0"/>
              <a:t>Temizlik/dezenfeksiyon </a:t>
            </a:r>
            <a:r>
              <a:rPr lang="tr-TR" sz="2000" dirty="0" smtClean="0"/>
              <a:t>plan/programlarına </a:t>
            </a:r>
            <a:r>
              <a:rPr lang="tr-TR" sz="2000" dirty="0"/>
              <a:t>uygun olarak temizlenmesi ve dezenfekte edilmesi </a:t>
            </a:r>
            <a:r>
              <a:rPr lang="tr-TR" sz="2000" dirty="0" smtClean="0"/>
              <a:t>sağlanmalıdır</a:t>
            </a:r>
            <a:r>
              <a:rPr lang="tr-TR" sz="2000" dirty="0"/>
              <a:t>. </a:t>
            </a:r>
            <a:endParaRPr lang="tr-TR" sz="2000" dirty="0" smtClean="0"/>
          </a:p>
          <a:p>
            <a:r>
              <a:rPr lang="tr-TR" sz="2000" dirty="0" smtClean="0"/>
              <a:t>Havalandırma </a:t>
            </a:r>
            <a:r>
              <a:rPr lang="tr-TR" sz="2000" dirty="0"/>
              <a:t>sistemleri </a:t>
            </a:r>
            <a:r>
              <a:rPr lang="tr-TR" sz="2000" dirty="0" smtClean="0"/>
              <a:t>dışarıdan </a:t>
            </a:r>
            <a:r>
              <a:rPr lang="tr-TR" sz="2000" dirty="0"/>
              <a:t>taze hava alacak </a:t>
            </a:r>
            <a:r>
              <a:rPr lang="tr-TR" sz="2000" dirty="0" smtClean="0"/>
              <a:t>şekilde</a:t>
            </a:r>
            <a:r>
              <a:rPr lang="tr-TR" sz="2000" dirty="0"/>
              <a:t> </a:t>
            </a:r>
            <a:r>
              <a:rPr lang="tr-TR" sz="2000" dirty="0" smtClean="0"/>
              <a:t>ayarlanmalıdır</a:t>
            </a:r>
            <a:r>
              <a:rPr lang="tr-TR" sz="2000" dirty="0"/>
              <a:t>. </a:t>
            </a:r>
            <a:endParaRPr lang="tr-TR" sz="2000" dirty="0" smtClean="0"/>
          </a:p>
          <a:p>
            <a:r>
              <a:rPr lang="tr-TR" sz="2000" dirty="0" smtClean="0"/>
              <a:t>Havalandırma </a:t>
            </a:r>
            <a:r>
              <a:rPr lang="tr-TR" sz="2000" dirty="0"/>
              <a:t>sistemi filtrelerinin periyodik kontrolü </a:t>
            </a:r>
            <a:r>
              <a:rPr lang="tr-TR" sz="2000" dirty="0" smtClean="0"/>
              <a:t>yapılmalı, </a:t>
            </a:r>
            <a:r>
              <a:rPr lang="tr-TR" sz="2000" dirty="0"/>
              <a:t>temiz hava debisi </a:t>
            </a:r>
            <a:r>
              <a:rPr lang="tr-TR" sz="2000" dirty="0" smtClean="0"/>
              <a:t>artırılmalıdır.</a:t>
            </a:r>
          </a:p>
          <a:p>
            <a:r>
              <a:rPr lang="tr-TR" sz="2000" dirty="0"/>
              <a:t>Ortak </a:t>
            </a:r>
            <a:r>
              <a:rPr lang="tr-TR" sz="2000" dirty="0" smtClean="0"/>
              <a:t>kullanılan </a:t>
            </a:r>
            <a:r>
              <a:rPr lang="tr-TR" sz="2000" dirty="0"/>
              <a:t>ekipman ve dolaplar </a:t>
            </a:r>
            <a:r>
              <a:rPr lang="tr-TR" sz="2000" dirty="0" smtClean="0"/>
              <a:t>düzenli </a:t>
            </a:r>
            <a:r>
              <a:rPr lang="tr-TR" sz="2000" dirty="0"/>
              <a:t>olarak dezenfekte edilmelidir. </a:t>
            </a:r>
            <a:endParaRPr lang="tr-TR" sz="2000" dirty="0" smtClean="0"/>
          </a:p>
          <a:p>
            <a:r>
              <a:rPr lang="tr-TR" sz="2000" dirty="0" smtClean="0"/>
              <a:t>Dersliklerdeki panolara</a:t>
            </a:r>
            <a:r>
              <a:rPr lang="tr-TR" sz="2000" dirty="0"/>
              <a:t>, ekranlara ve ortak alanlara, hijyen ve sanitasyon bilincini ve </a:t>
            </a:r>
            <a:r>
              <a:rPr lang="tr-TR" sz="2000" dirty="0" smtClean="0"/>
              <a:t>farkındalığını artırmaya </a:t>
            </a:r>
            <a:r>
              <a:rPr lang="tr-TR" sz="2000" dirty="0"/>
              <a:t>yönelik </a:t>
            </a:r>
            <a:r>
              <a:rPr lang="tr-TR" sz="2000" dirty="0" smtClean="0"/>
              <a:t>afişler</a:t>
            </a:r>
            <a:r>
              <a:rPr lang="tr-TR" sz="2000" dirty="0"/>
              <a:t>, posterler </a:t>
            </a:r>
            <a:r>
              <a:rPr lang="tr-TR" sz="2000" dirty="0" smtClean="0"/>
              <a:t>asılmalıdır</a:t>
            </a:r>
            <a:r>
              <a:rPr lang="tr-TR" sz="2000" dirty="0"/>
              <a:t>. </a:t>
            </a:r>
            <a:endParaRPr lang="tr-TR" sz="2000" dirty="0" smtClean="0"/>
          </a:p>
          <a:p>
            <a:r>
              <a:rPr lang="tr-TR" sz="2000" dirty="0"/>
              <a:t>Elle temas etmeden </a:t>
            </a:r>
            <a:r>
              <a:rPr lang="tr-TR" sz="2000" dirty="0" smtClean="0"/>
              <a:t>açılabilir-kapanabilir pedallı,</a:t>
            </a:r>
            <a:r>
              <a:rPr lang="tr-TR" sz="2000" dirty="0"/>
              <a:t> </a:t>
            </a:r>
            <a:r>
              <a:rPr lang="tr-TR" sz="2000" dirty="0" smtClean="0"/>
              <a:t>sensörlü</a:t>
            </a:r>
            <a:r>
              <a:rPr lang="tr-TR" sz="2000" dirty="0"/>
              <a:t>, vb. </a:t>
            </a:r>
            <a:r>
              <a:rPr lang="tr-TR" sz="2000" dirty="0" smtClean="0"/>
              <a:t>atık kumbaraları bulundurulmalıdır</a:t>
            </a:r>
            <a:r>
              <a:rPr lang="tr-TR" sz="2000" dirty="0"/>
              <a:t>. </a:t>
            </a:r>
            <a:br>
              <a:rPr lang="tr-TR" sz="2000" dirty="0"/>
            </a:br>
            <a:endParaRPr lang="tr-TR" sz="2000" dirty="0"/>
          </a:p>
        </p:txBody>
      </p:sp>
    </p:spTree>
    <p:extLst>
      <p:ext uri="{BB962C8B-B14F-4D97-AF65-F5344CB8AC3E}">
        <p14:creationId xmlns="" xmlns:p14="http://schemas.microsoft.com/office/powerpoint/2010/main" val="290096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595745"/>
          </a:xfrm>
        </p:spPr>
        <p:txBody>
          <a:bodyPr>
            <a:normAutofit fontScale="90000"/>
          </a:bodyPr>
          <a:lstStyle/>
          <a:p>
            <a:pPr algn="ctr"/>
            <a:r>
              <a:rPr lang="tr-TR" sz="4400" dirty="0" smtClean="0"/>
              <a:t>Tuvalet ve Lavabolar</a:t>
            </a:r>
            <a:endParaRPr lang="tr-TR" sz="4400" dirty="0"/>
          </a:p>
        </p:txBody>
      </p:sp>
      <p:sp>
        <p:nvSpPr>
          <p:cNvPr id="3" name="İçerik Yer Tutucusu 2"/>
          <p:cNvSpPr>
            <a:spLocks noGrp="1"/>
          </p:cNvSpPr>
          <p:nvPr>
            <p:ph idx="1"/>
          </p:nvPr>
        </p:nvSpPr>
        <p:spPr>
          <a:xfrm>
            <a:off x="677334" y="1330037"/>
            <a:ext cx="8596668" cy="4711326"/>
          </a:xfrm>
        </p:spPr>
        <p:txBody>
          <a:bodyPr>
            <a:normAutofit lnSpcReduction="10000"/>
          </a:bodyPr>
          <a:lstStyle/>
          <a:p>
            <a:r>
              <a:rPr lang="tr-TR" dirty="0" smtClean="0"/>
              <a:t>Kapılar </a:t>
            </a:r>
            <a:r>
              <a:rPr lang="tr-TR" dirty="0"/>
              <a:t>ve </a:t>
            </a:r>
            <a:r>
              <a:rPr lang="tr-TR" dirty="0" smtClean="0"/>
              <a:t>kapı kolları </a:t>
            </a:r>
            <a:r>
              <a:rPr lang="tr-TR" dirty="0"/>
              <a:t>dahil tüm yüzeyler uygun </a:t>
            </a:r>
            <a:r>
              <a:rPr lang="tr-TR" dirty="0" smtClean="0"/>
              <a:t>deterjan/dezenfektan </a:t>
            </a:r>
            <a:r>
              <a:rPr lang="tr-TR" dirty="0"/>
              <a:t>ile </a:t>
            </a:r>
            <a:r>
              <a:rPr lang="tr-TR" dirty="0" smtClean="0"/>
              <a:t>sık aralıklarla </a:t>
            </a:r>
            <a:r>
              <a:rPr lang="tr-TR" dirty="0"/>
              <a:t>temizlenmelidir. </a:t>
            </a:r>
            <a:endParaRPr lang="tr-TR" dirty="0" smtClean="0"/>
          </a:p>
          <a:p>
            <a:r>
              <a:rPr lang="tr-TR" dirty="0"/>
              <a:t>Banyo, klozet ve tuvaletler her gün en az bir kez 1/10 </a:t>
            </a:r>
            <a:r>
              <a:rPr lang="tr-TR" dirty="0" smtClean="0"/>
              <a:t>oranında sulandırılmış sodyum </a:t>
            </a:r>
            <a:r>
              <a:rPr lang="tr-TR" dirty="0" err="1" smtClean="0"/>
              <a:t>hipoklorit</a:t>
            </a:r>
            <a:r>
              <a:rPr lang="tr-TR" dirty="0" smtClean="0"/>
              <a:t> </a:t>
            </a:r>
            <a:r>
              <a:rPr lang="tr-TR" dirty="0"/>
              <a:t>ile dezenfekte edilmelidir. </a:t>
            </a:r>
            <a:endParaRPr lang="tr-TR" dirty="0" smtClean="0"/>
          </a:p>
          <a:p>
            <a:r>
              <a:rPr lang="tr-TR" dirty="0"/>
              <a:t>Mümkünse her tuvalet/lavabo </a:t>
            </a:r>
            <a:r>
              <a:rPr lang="tr-TR" dirty="0" smtClean="0"/>
              <a:t>girişinde</a:t>
            </a:r>
            <a:r>
              <a:rPr lang="tr-TR" dirty="0"/>
              <a:t> </a:t>
            </a:r>
            <a:r>
              <a:rPr lang="tr-TR" dirty="0" smtClean="0"/>
              <a:t>(ideal </a:t>
            </a:r>
            <a:r>
              <a:rPr lang="tr-TR" dirty="0"/>
              <a:t>olarak hem iç, hem de </a:t>
            </a:r>
            <a:r>
              <a:rPr lang="tr-TR" dirty="0" smtClean="0"/>
              <a:t>dış kısma</a:t>
            </a:r>
            <a:r>
              <a:rPr lang="tr-TR" dirty="0"/>
              <a:t>), el </a:t>
            </a:r>
            <a:r>
              <a:rPr lang="tr-TR" dirty="0" err="1"/>
              <a:t>antisepti</a:t>
            </a:r>
            <a:r>
              <a:rPr lang="tr-TR" dirty="0"/>
              <a:t> </a:t>
            </a:r>
            <a:r>
              <a:rPr lang="tr-TR" dirty="0" smtClean="0"/>
              <a:t>cihazları</a:t>
            </a:r>
            <a:r>
              <a:rPr lang="tr-TR" dirty="0"/>
              <a:t> </a:t>
            </a:r>
            <a:r>
              <a:rPr lang="tr-TR" dirty="0" smtClean="0"/>
              <a:t>bulunmalıdır</a:t>
            </a:r>
            <a:r>
              <a:rPr lang="tr-TR" dirty="0"/>
              <a:t>. </a:t>
            </a:r>
            <a:endParaRPr lang="tr-TR" dirty="0" smtClean="0"/>
          </a:p>
          <a:p>
            <a:r>
              <a:rPr lang="tr-TR" dirty="0" smtClean="0"/>
              <a:t>Öğrencilere </a:t>
            </a:r>
            <a:r>
              <a:rPr lang="tr-TR" dirty="0"/>
              <a:t>ve personele her seferinde en az </a:t>
            </a:r>
            <a:r>
              <a:rPr lang="tr-TR" dirty="0" smtClean="0"/>
              <a:t>20 saniye </a:t>
            </a:r>
            <a:r>
              <a:rPr lang="tr-TR" dirty="0"/>
              <a:t>boyunca sabun ve suyla ellerini </a:t>
            </a:r>
            <a:r>
              <a:rPr lang="tr-TR" dirty="0" smtClean="0"/>
              <a:t>yıkamalarını hatırlatmak</a:t>
            </a:r>
            <a:r>
              <a:rPr lang="tr-TR" dirty="0"/>
              <a:t> </a:t>
            </a:r>
            <a:r>
              <a:rPr lang="tr-TR" dirty="0" smtClean="0"/>
              <a:t>için afiş/poster/uyarı levhası konulmalıdır</a:t>
            </a:r>
            <a:r>
              <a:rPr lang="tr-TR" dirty="0"/>
              <a:t>. </a:t>
            </a:r>
            <a:endParaRPr lang="tr-TR" dirty="0" smtClean="0"/>
          </a:p>
          <a:p>
            <a:r>
              <a:rPr lang="tr-TR" dirty="0"/>
              <a:t>Varsa el kurutucu </a:t>
            </a:r>
            <a:r>
              <a:rPr lang="tr-TR" dirty="0" smtClean="0"/>
              <a:t>cihazlarının kullanılmaması </a:t>
            </a:r>
            <a:r>
              <a:rPr lang="tr-TR" dirty="0"/>
              <a:t>için gerekli önlemlerin alınması</a:t>
            </a:r>
            <a:r>
              <a:rPr lang="tr-TR" dirty="0" smtClean="0"/>
              <a:t/>
            </a:r>
            <a:br>
              <a:rPr lang="tr-TR" dirty="0" smtClean="0"/>
            </a:br>
            <a:r>
              <a:rPr lang="tr-TR" dirty="0" smtClean="0"/>
              <a:t>sağlanmalıdır </a:t>
            </a:r>
          </a:p>
          <a:p>
            <a:r>
              <a:rPr lang="tr-TR" dirty="0"/>
              <a:t>Tuvaletlerin </a:t>
            </a:r>
            <a:r>
              <a:rPr lang="tr-TR" dirty="0" smtClean="0"/>
              <a:t>havalandırma </a:t>
            </a:r>
            <a:r>
              <a:rPr lang="tr-TR" dirty="0"/>
              <a:t>sisteminin temiz hava sirkülasyonu yeterli ve uygun</a:t>
            </a:r>
            <a:br>
              <a:rPr lang="tr-TR" dirty="0"/>
            </a:br>
            <a:r>
              <a:rPr lang="tr-TR" dirty="0" smtClean="0"/>
              <a:t>olmalıdır</a:t>
            </a:r>
            <a:r>
              <a:rPr lang="tr-TR" dirty="0"/>
              <a:t>. </a:t>
            </a:r>
            <a:endParaRPr lang="tr-TR" dirty="0" smtClean="0"/>
          </a:p>
          <a:p>
            <a:pPr marL="0" indent="0">
              <a:buNone/>
            </a:pPr>
            <a:r>
              <a:rPr lang="tr-TR" dirty="0">
                <a:solidFill>
                  <a:srgbClr val="FF0000"/>
                </a:solidFill>
              </a:rPr>
              <a:t>Not: Kuruluşun tüm bölümleri için neler yapılacağına dair ayrıntılar kılavuzda mevcuttur.</a:t>
            </a:r>
          </a:p>
          <a:p>
            <a:pPr marL="0" indent="0">
              <a:buNone/>
            </a:pPr>
            <a:endParaRPr lang="tr-TR" dirty="0"/>
          </a:p>
        </p:txBody>
      </p:sp>
    </p:spTree>
    <p:extLst>
      <p:ext uri="{BB962C8B-B14F-4D97-AF65-F5344CB8AC3E}">
        <p14:creationId xmlns="" xmlns:p14="http://schemas.microsoft.com/office/powerpoint/2010/main" val="97836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45127"/>
          </a:xfrm>
        </p:spPr>
        <p:txBody>
          <a:bodyPr>
            <a:normAutofit fontScale="90000"/>
          </a:bodyPr>
          <a:lstStyle/>
          <a:p>
            <a:pPr algn="ctr"/>
            <a:r>
              <a:rPr lang="tr-TR" sz="5400" dirty="0" smtClean="0"/>
              <a:t>Temizlik</a:t>
            </a:r>
            <a:endParaRPr lang="tr-TR" sz="5400" dirty="0"/>
          </a:p>
        </p:txBody>
      </p:sp>
      <p:sp>
        <p:nvSpPr>
          <p:cNvPr id="3" name="İçerik Yer Tutucusu 2"/>
          <p:cNvSpPr>
            <a:spLocks noGrp="1"/>
          </p:cNvSpPr>
          <p:nvPr>
            <p:ph idx="1"/>
          </p:nvPr>
        </p:nvSpPr>
        <p:spPr>
          <a:xfrm>
            <a:off x="677334" y="1454727"/>
            <a:ext cx="8596668" cy="4586635"/>
          </a:xfrm>
        </p:spPr>
        <p:txBody>
          <a:bodyPr>
            <a:normAutofit/>
          </a:bodyPr>
          <a:lstStyle/>
          <a:p>
            <a:r>
              <a:rPr lang="tr-TR" dirty="0" smtClean="0"/>
              <a:t>Kuruluşta salgın hastalık vakaları </a:t>
            </a:r>
            <a:r>
              <a:rPr lang="tr-TR" dirty="0"/>
              <a:t>tespit </a:t>
            </a:r>
            <a:r>
              <a:rPr lang="tr-TR" dirty="0" smtClean="0"/>
              <a:t>edilmemiş </a:t>
            </a:r>
            <a:r>
              <a:rPr lang="tr-TR" dirty="0"/>
              <a:t>olsa </a:t>
            </a:r>
            <a:r>
              <a:rPr lang="tr-TR" dirty="0" smtClean="0"/>
              <a:t>bile hijyen </a:t>
            </a:r>
            <a:r>
              <a:rPr lang="tr-TR" dirty="0"/>
              <a:t>ve sanitasyon mutlak surette </a:t>
            </a:r>
            <a:r>
              <a:rPr lang="tr-TR" dirty="0" smtClean="0"/>
              <a:t>sağlanmalıdır</a:t>
            </a:r>
            <a:r>
              <a:rPr lang="tr-TR" dirty="0"/>
              <a:t>. </a:t>
            </a:r>
            <a:endParaRPr lang="tr-TR" dirty="0" smtClean="0"/>
          </a:p>
          <a:p>
            <a:r>
              <a:rPr lang="tr-TR" dirty="0"/>
              <a:t>Genel önleyici tedbirler </a:t>
            </a:r>
            <a:r>
              <a:rPr lang="tr-TR" dirty="0" smtClean="0"/>
              <a:t>açısından salgın hastalık vakalarının olması  </a:t>
            </a:r>
            <a:r>
              <a:rPr lang="tr-TR" dirty="0"/>
              <a:t>durumunda ortak alanlarda (tuvaletler, salonlar, koridorlar, asansörler, </a:t>
            </a:r>
            <a:r>
              <a:rPr lang="tr-TR" dirty="0" smtClean="0"/>
              <a:t>açık </a:t>
            </a:r>
            <a:r>
              <a:rPr lang="tr-TR" dirty="0"/>
              <a:t>alanlar vb.) temizlik ve dezenfeksiyon önlemlerinin </a:t>
            </a:r>
            <a:r>
              <a:rPr lang="tr-TR" dirty="0" smtClean="0"/>
              <a:t>uygulanmasına </a:t>
            </a:r>
            <a:r>
              <a:rPr lang="tr-TR" dirty="0"/>
              <a:t>özel dikkat gösterilmelidir. </a:t>
            </a:r>
            <a:endParaRPr lang="tr-TR" dirty="0" smtClean="0"/>
          </a:p>
          <a:p>
            <a:r>
              <a:rPr lang="tr-TR" dirty="0"/>
              <a:t>Merdiven </a:t>
            </a:r>
            <a:r>
              <a:rPr lang="tr-TR" dirty="0" smtClean="0"/>
              <a:t>tırabzanları, kapı kulpları, </a:t>
            </a:r>
            <a:r>
              <a:rPr lang="tr-TR" dirty="0"/>
              <a:t>asansör </a:t>
            </a:r>
            <a:r>
              <a:rPr lang="tr-TR" dirty="0" smtClean="0"/>
              <a:t>düğmeleri</a:t>
            </a:r>
            <a:r>
              <a:rPr lang="tr-TR" dirty="0"/>
              <a:t>, korkuluklar, anahtarlar, </a:t>
            </a:r>
            <a:r>
              <a:rPr lang="tr-TR" dirty="0" smtClean="0"/>
              <a:t>kapı</a:t>
            </a:r>
            <a:r>
              <a:rPr lang="tr-TR" dirty="0"/>
              <a:t> </a:t>
            </a:r>
            <a:r>
              <a:rPr lang="tr-TR" dirty="0" smtClean="0"/>
              <a:t>kolları </a:t>
            </a:r>
            <a:r>
              <a:rPr lang="tr-TR" dirty="0"/>
              <a:t>vb. gibi </a:t>
            </a:r>
            <a:r>
              <a:rPr lang="tr-TR" dirty="0" smtClean="0"/>
              <a:t>sık sık </a:t>
            </a:r>
            <a:r>
              <a:rPr lang="tr-TR" dirty="0"/>
              <a:t>dokunulan yüzeyler daha </a:t>
            </a:r>
            <a:r>
              <a:rPr lang="tr-TR" dirty="0" smtClean="0"/>
              <a:t>sık </a:t>
            </a:r>
            <a:r>
              <a:rPr lang="tr-TR" dirty="0"/>
              <a:t>ve daha </a:t>
            </a:r>
            <a:r>
              <a:rPr lang="tr-TR" dirty="0" smtClean="0"/>
              <a:t>özenli temizlenmelidir</a:t>
            </a:r>
            <a:r>
              <a:rPr lang="tr-TR" dirty="0"/>
              <a:t>. Temizlik personeline bu konuda talimat verilmelidir</a:t>
            </a:r>
            <a:r>
              <a:rPr lang="tr-TR" dirty="0" smtClean="0"/>
              <a:t>.</a:t>
            </a:r>
          </a:p>
          <a:p>
            <a:r>
              <a:rPr lang="tr-TR" dirty="0" smtClean="0"/>
              <a:t>Kuruluşta </a:t>
            </a:r>
            <a:r>
              <a:rPr lang="tr-TR" dirty="0"/>
              <a:t>temizlik ve sanitasyon </a:t>
            </a:r>
            <a:r>
              <a:rPr lang="tr-TR" dirty="0" smtClean="0"/>
              <a:t>teçhizatları </a:t>
            </a:r>
            <a:r>
              <a:rPr lang="tr-TR" dirty="0"/>
              <a:t>da dahil </a:t>
            </a:r>
            <a:r>
              <a:rPr lang="tr-TR" dirty="0" smtClean="0"/>
              <a:t>bütün</a:t>
            </a:r>
            <a:r>
              <a:rPr lang="tr-TR" dirty="0"/>
              <a:t> </a:t>
            </a:r>
            <a:r>
              <a:rPr lang="tr-TR" dirty="0" smtClean="0"/>
              <a:t>alanların </a:t>
            </a:r>
            <a:r>
              <a:rPr lang="tr-TR" dirty="0"/>
              <a:t>hijyenik </a:t>
            </a:r>
            <a:r>
              <a:rPr lang="tr-TR" dirty="0" smtClean="0"/>
              <a:t>koşullarda bulundurulduğunu </a:t>
            </a:r>
            <a:r>
              <a:rPr lang="tr-TR" dirty="0"/>
              <a:t>teminat </a:t>
            </a:r>
            <a:r>
              <a:rPr lang="tr-TR" dirty="0" smtClean="0"/>
              <a:t>altına</a:t>
            </a:r>
            <a:r>
              <a:rPr lang="tr-TR" dirty="0"/>
              <a:t> </a:t>
            </a:r>
            <a:r>
              <a:rPr lang="tr-TR" dirty="0" smtClean="0"/>
              <a:t>almak </a:t>
            </a:r>
            <a:r>
              <a:rPr lang="tr-TR" dirty="0"/>
              <a:t>için temizleme ve sanitasyon </a:t>
            </a:r>
            <a:r>
              <a:rPr lang="tr-TR" dirty="0" smtClean="0"/>
              <a:t>programları oluşturulmalıdır</a:t>
            </a:r>
            <a:r>
              <a:rPr lang="tr-TR" dirty="0"/>
              <a:t>. Programlar, sürekli uygunluk ve etkinlik için izlenmelidir </a:t>
            </a:r>
            <a:br>
              <a:rPr lang="tr-TR" dirty="0"/>
            </a:br>
            <a:r>
              <a:rPr lang="tr-TR" dirty="0"/>
              <a:t> </a:t>
            </a:r>
          </a:p>
        </p:txBody>
      </p:sp>
    </p:spTree>
    <p:extLst>
      <p:ext uri="{BB962C8B-B14F-4D97-AF65-F5344CB8AC3E}">
        <p14:creationId xmlns="" xmlns:p14="http://schemas.microsoft.com/office/powerpoint/2010/main" val="157014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12619"/>
            <a:ext cx="8596668" cy="5528744"/>
          </a:xfrm>
        </p:spPr>
        <p:txBody>
          <a:bodyPr>
            <a:normAutofit/>
          </a:bodyPr>
          <a:lstStyle/>
          <a:p>
            <a:r>
              <a:rPr lang="tr-TR" sz="2000" b="1" dirty="0"/>
              <a:t>Not 1</a:t>
            </a:r>
            <a:br>
              <a:rPr lang="tr-TR" sz="2000" b="1" dirty="0"/>
            </a:br>
            <a:r>
              <a:rPr lang="tr-TR" sz="2000" dirty="0"/>
              <a:t>Temizlik ve sanitasyona yönelik </a:t>
            </a:r>
            <a:r>
              <a:rPr lang="tr-TR" sz="2000" dirty="0" smtClean="0"/>
              <a:t>kullanılan </a:t>
            </a:r>
            <a:r>
              <a:rPr lang="tr-TR" sz="2000" dirty="0" err="1"/>
              <a:t>biyosidal</a:t>
            </a:r>
            <a:r>
              <a:rPr lang="tr-TR" sz="2000" dirty="0"/>
              <a:t> ve </a:t>
            </a:r>
            <a:r>
              <a:rPr lang="tr-TR" sz="2000" dirty="0" smtClean="0"/>
              <a:t>diğer</a:t>
            </a:r>
            <a:r>
              <a:rPr lang="tr-TR" sz="2000" dirty="0"/>
              <a:t/>
            </a:r>
            <a:br>
              <a:rPr lang="tr-TR" sz="2000" dirty="0"/>
            </a:br>
            <a:r>
              <a:rPr lang="tr-TR" sz="2000" dirty="0"/>
              <a:t>ilgili ürünleri </a:t>
            </a:r>
            <a:r>
              <a:rPr lang="tr-TR" sz="2000" dirty="0" smtClean="0"/>
              <a:t>kullananların</a:t>
            </a:r>
            <a:r>
              <a:rPr lang="tr-TR" sz="2000" dirty="0"/>
              <a:t>, </a:t>
            </a:r>
            <a:r>
              <a:rPr lang="tr-TR" sz="2000" dirty="0" smtClean="0"/>
              <a:t>bunları doğru </a:t>
            </a:r>
            <a:r>
              <a:rPr lang="tr-TR" sz="2000" dirty="0"/>
              <a:t>bir ş</a:t>
            </a:r>
            <a:r>
              <a:rPr lang="tr-TR" sz="2000" dirty="0" smtClean="0"/>
              <a:t>ekilde kullanması </a:t>
            </a:r>
            <a:r>
              <a:rPr lang="tr-TR" sz="2000" dirty="0"/>
              <a:t>ve </a:t>
            </a:r>
            <a:r>
              <a:rPr lang="tr-TR" sz="2000" dirty="0" smtClean="0"/>
              <a:t>bunların insanları, hayvanları </a:t>
            </a:r>
            <a:r>
              <a:rPr lang="tr-TR" sz="2000" dirty="0"/>
              <a:t>ya da çevreyi </a:t>
            </a:r>
            <a:r>
              <a:rPr lang="tr-TR" sz="2000" dirty="0" smtClean="0"/>
              <a:t>tehdit etmesi </a:t>
            </a:r>
            <a:r>
              <a:rPr lang="tr-TR" sz="2000" dirty="0"/>
              <a:t>muhtemel durumlara </a:t>
            </a:r>
            <a:r>
              <a:rPr lang="tr-TR" sz="2000" dirty="0" smtClean="0"/>
              <a:t>karşı </a:t>
            </a:r>
            <a:r>
              <a:rPr lang="tr-TR" sz="2000" dirty="0"/>
              <a:t>her türlü tedbiri </a:t>
            </a:r>
            <a:r>
              <a:rPr lang="tr-TR" sz="2000" dirty="0" smtClean="0"/>
              <a:t>alması</a:t>
            </a:r>
            <a:r>
              <a:rPr lang="tr-TR" sz="2000" dirty="0"/>
              <a:t> </a:t>
            </a:r>
            <a:r>
              <a:rPr lang="tr-TR" sz="2000" dirty="0" smtClean="0"/>
              <a:t>zorunludur</a:t>
            </a:r>
            <a:r>
              <a:rPr lang="tr-TR" sz="2000" dirty="0"/>
              <a:t>. </a:t>
            </a:r>
            <a:endParaRPr lang="tr-TR" sz="2000" dirty="0" smtClean="0"/>
          </a:p>
          <a:p>
            <a:pPr marL="0" indent="0">
              <a:buNone/>
            </a:pPr>
            <a:endParaRPr lang="tr-TR" sz="2000" dirty="0" smtClean="0"/>
          </a:p>
          <a:p>
            <a:r>
              <a:rPr lang="tr-TR" sz="2000" b="1" dirty="0"/>
              <a:t>Not 2</a:t>
            </a:r>
            <a:br>
              <a:rPr lang="tr-TR" sz="2000" b="1" dirty="0"/>
            </a:br>
            <a:r>
              <a:rPr lang="tr-TR" sz="2000" dirty="0"/>
              <a:t>Temizlik ve sanitasyona yönelik </a:t>
            </a:r>
            <a:r>
              <a:rPr lang="tr-TR" sz="2000" dirty="0" smtClean="0"/>
              <a:t>kullanılan </a:t>
            </a:r>
            <a:r>
              <a:rPr lang="tr-TR" sz="2000" dirty="0" err="1"/>
              <a:t>biyosidal</a:t>
            </a:r>
            <a:r>
              <a:rPr lang="tr-TR" sz="2000" dirty="0"/>
              <a:t> ve </a:t>
            </a:r>
            <a:r>
              <a:rPr lang="tr-TR" sz="2000" dirty="0" smtClean="0"/>
              <a:t>diğer </a:t>
            </a:r>
            <a:r>
              <a:rPr lang="tr-TR" sz="2000" dirty="0"/>
              <a:t>ilgili ürünlerin güvenlik bilgi formunda </a:t>
            </a:r>
            <a:r>
              <a:rPr lang="tr-TR" sz="2000" dirty="0" smtClean="0"/>
              <a:t>(MSDS</a:t>
            </a:r>
            <a:r>
              <a:rPr lang="tr-TR" sz="2000" dirty="0"/>
              <a:t>) yer </a:t>
            </a:r>
            <a:r>
              <a:rPr lang="tr-TR" sz="2000" dirty="0" smtClean="0"/>
              <a:t>alan talimatlara</a:t>
            </a:r>
            <a:r>
              <a:rPr lang="tr-TR" sz="2000" dirty="0"/>
              <a:t>, </a:t>
            </a:r>
            <a:r>
              <a:rPr lang="tr-TR" sz="2000" dirty="0" smtClean="0"/>
              <a:t>kuruluş koşullarında öğrenci </a:t>
            </a:r>
            <a:r>
              <a:rPr lang="tr-TR" sz="2000" dirty="0"/>
              <a:t>ve personelin </a:t>
            </a:r>
            <a:r>
              <a:rPr lang="tr-TR" sz="2000" dirty="0" smtClean="0"/>
              <a:t>korunmasına </a:t>
            </a:r>
            <a:r>
              <a:rPr lang="tr-TR" sz="2000" dirty="0"/>
              <a:t>yönelik bilgilere, </a:t>
            </a:r>
            <a:r>
              <a:rPr lang="tr-TR" sz="2000" dirty="0" smtClean="0"/>
              <a:t>kullanıcılar bakımından </a:t>
            </a:r>
            <a:r>
              <a:rPr lang="tr-TR" sz="2000" dirty="0"/>
              <a:t>etiketler ve </a:t>
            </a:r>
            <a:r>
              <a:rPr lang="tr-TR" sz="2000" dirty="0" smtClean="0"/>
              <a:t>diğer </a:t>
            </a:r>
            <a:r>
              <a:rPr lang="tr-TR" sz="2000" dirty="0"/>
              <a:t>tüm ilgili ürün bilgilerine ve </a:t>
            </a:r>
            <a:r>
              <a:rPr lang="tr-TR" sz="2000" dirty="0" err="1"/>
              <a:t>biyosidal</a:t>
            </a:r>
            <a:r>
              <a:rPr lang="tr-TR" sz="2000" dirty="0"/>
              <a:t> ürünlerin </a:t>
            </a:r>
            <a:r>
              <a:rPr lang="tr-TR" sz="2000" dirty="0" smtClean="0"/>
              <a:t>kullanımı </a:t>
            </a:r>
            <a:r>
              <a:rPr lang="tr-TR" sz="2000" dirty="0"/>
              <a:t>ile ilgili yürürlükteki tüm hükümlere uyularak </a:t>
            </a:r>
            <a:r>
              <a:rPr lang="tr-TR" sz="2000" dirty="0" smtClean="0"/>
              <a:t>doğru kullanımı sağlanmalıdır</a:t>
            </a:r>
            <a:r>
              <a:rPr lang="tr-TR" sz="2000" dirty="0"/>
              <a:t>. </a:t>
            </a:r>
            <a:endParaRPr lang="tr-TR" sz="2000" dirty="0" smtClean="0"/>
          </a:p>
        </p:txBody>
      </p:sp>
    </p:spTree>
    <p:extLst>
      <p:ext uri="{BB962C8B-B14F-4D97-AF65-F5344CB8AC3E}">
        <p14:creationId xmlns="" xmlns:p14="http://schemas.microsoft.com/office/powerpoint/2010/main" val="946539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72836"/>
          </a:xfrm>
        </p:spPr>
        <p:txBody>
          <a:bodyPr>
            <a:normAutofit/>
          </a:bodyPr>
          <a:lstStyle/>
          <a:p>
            <a:pPr algn="ctr"/>
            <a:r>
              <a:rPr lang="tr-TR" sz="4000" dirty="0" smtClean="0"/>
              <a:t>İş Sağlığı ve Güveliği Donanımları</a:t>
            </a:r>
            <a:endParaRPr lang="tr-TR" sz="4000" dirty="0"/>
          </a:p>
        </p:txBody>
      </p:sp>
      <p:sp>
        <p:nvSpPr>
          <p:cNvPr id="3" name="İçerik Yer Tutucusu 2"/>
          <p:cNvSpPr>
            <a:spLocks noGrp="1"/>
          </p:cNvSpPr>
          <p:nvPr>
            <p:ph idx="1"/>
          </p:nvPr>
        </p:nvSpPr>
        <p:spPr>
          <a:xfrm>
            <a:off x="677334" y="1482437"/>
            <a:ext cx="8596668" cy="4558926"/>
          </a:xfrm>
        </p:spPr>
        <p:txBody>
          <a:bodyPr>
            <a:normAutofit fontScale="92500" lnSpcReduction="10000"/>
          </a:bodyPr>
          <a:lstStyle/>
          <a:p>
            <a:r>
              <a:rPr lang="tr-TR" sz="3200" dirty="0" smtClean="0"/>
              <a:t>Kuruluşta </a:t>
            </a:r>
            <a:r>
              <a:rPr lang="tr-TR" sz="3200" dirty="0"/>
              <a:t>Hijyen, Enfeksiyon Önleme ve Kontrol </a:t>
            </a:r>
            <a:r>
              <a:rPr lang="tr-TR" sz="3200" dirty="0" smtClean="0"/>
              <a:t>için Eylem Plan </a:t>
            </a:r>
            <a:r>
              <a:rPr lang="tr-TR" sz="3200" dirty="0"/>
              <a:t>(</a:t>
            </a:r>
            <a:r>
              <a:rPr lang="tr-TR" sz="3200" dirty="0" err="1" smtClean="0"/>
              <a:t>lar</a:t>
            </a:r>
            <a:r>
              <a:rPr lang="tr-TR" sz="3200" dirty="0" smtClean="0"/>
              <a:t>)ı çerçevesinde </a:t>
            </a:r>
            <a:r>
              <a:rPr lang="tr-TR" sz="3200" dirty="0"/>
              <a:t>gereken </a:t>
            </a:r>
            <a:r>
              <a:rPr lang="tr-TR" sz="3200" dirty="0" smtClean="0"/>
              <a:t>iş sağlığı </a:t>
            </a:r>
            <a:r>
              <a:rPr lang="tr-TR" sz="3200" dirty="0"/>
              <a:t>ve </a:t>
            </a:r>
            <a:r>
              <a:rPr lang="tr-TR" sz="3200" dirty="0" smtClean="0"/>
              <a:t>güvenliği donanımları bulundurulmalı </a:t>
            </a:r>
            <a:r>
              <a:rPr lang="tr-TR" sz="3200" dirty="0"/>
              <a:t>ve </a:t>
            </a:r>
            <a:r>
              <a:rPr lang="tr-TR" sz="3200" dirty="0" smtClean="0"/>
              <a:t>çalışanların kullanımına sunulmalıdır</a:t>
            </a:r>
            <a:r>
              <a:rPr lang="tr-TR" sz="3200" dirty="0"/>
              <a:t>. </a:t>
            </a:r>
            <a:endParaRPr lang="tr-TR" sz="3200" dirty="0" smtClean="0"/>
          </a:p>
          <a:p>
            <a:pPr marL="0" indent="0">
              <a:buNone/>
            </a:pPr>
            <a:endParaRPr lang="tr-TR" sz="3200" dirty="0" smtClean="0"/>
          </a:p>
          <a:p>
            <a:r>
              <a:rPr lang="tr-TR" sz="3200" dirty="0"/>
              <a:t>Tüm personelin </a:t>
            </a:r>
            <a:r>
              <a:rPr lang="tr-TR" sz="3200" dirty="0" smtClean="0"/>
              <a:t>kullanılacak </a:t>
            </a:r>
            <a:r>
              <a:rPr lang="tr-TR" sz="3200" dirty="0" err="1"/>
              <a:t>KKD’nin</a:t>
            </a:r>
            <a:r>
              <a:rPr lang="tr-TR" sz="3200" dirty="0"/>
              <a:t> </a:t>
            </a:r>
            <a:r>
              <a:rPr lang="tr-TR" sz="3200" dirty="0" smtClean="0"/>
              <a:t>doğru kullanımı </a:t>
            </a:r>
            <a:r>
              <a:rPr lang="tr-TR" sz="3200" dirty="0"/>
              <a:t>konusunda </a:t>
            </a:r>
            <a:r>
              <a:rPr lang="tr-TR" sz="3200" dirty="0" smtClean="0"/>
              <a:t>eğitilmesi </a:t>
            </a:r>
            <a:r>
              <a:rPr lang="tr-TR" sz="3200" dirty="0"/>
              <a:t>ve </a:t>
            </a:r>
            <a:r>
              <a:rPr lang="tr-TR" sz="3200" dirty="0" smtClean="0"/>
              <a:t>farkındalığın artırılması sağlanmalıdır</a:t>
            </a:r>
            <a:r>
              <a:rPr lang="tr-TR" sz="3200" dirty="0"/>
              <a:t>. </a:t>
            </a:r>
            <a:br>
              <a:rPr lang="tr-TR" sz="3200" dirty="0"/>
            </a:br>
            <a:r>
              <a:rPr lang="tr-TR" dirty="0"/>
              <a:t/>
            </a:r>
            <a:br>
              <a:rPr lang="tr-TR" dirty="0"/>
            </a:br>
            <a:endParaRPr lang="tr-TR" dirty="0"/>
          </a:p>
        </p:txBody>
      </p:sp>
    </p:spTree>
    <p:extLst>
      <p:ext uri="{BB962C8B-B14F-4D97-AF65-F5344CB8AC3E}">
        <p14:creationId xmlns="" xmlns:p14="http://schemas.microsoft.com/office/powerpoint/2010/main" val="120232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831274"/>
            <a:ext cx="9144000" cy="4197926"/>
          </a:xfrm>
        </p:spPr>
        <p:txBody>
          <a:bodyPr>
            <a:normAutofit/>
          </a:bodyPr>
          <a:lstStyle/>
          <a:p>
            <a:pPr algn="ctr"/>
            <a:r>
              <a:rPr lang="tr-TR" dirty="0">
                <a:solidFill>
                  <a:srgbClr val="0070C0"/>
                </a:solidFill>
              </a:rPr>
              <a:t>Eğitim Kurumlarında Hijyen Şartlarının Geliştirilmesi ve Enfeksiyon Önleme Kontrol Kılavuzu</a:t>
            </a:r>
            <a:r>
              <a:rPr lang="tr-TR" dirty="0" smtClean="0">
                <a:solidFill>
                  <a:srgbClr val="0070C0"/>
                </a:solidFill>
              </a:rPr>
              <a:t> </a:t>
            </a:r>
            <a:endParaRPr lang="tr-TR" dirty="0">
              <a:solidFill>
                <a:srgbClr val="0070C0"/>
              </a:solidFill>
            </a:endParaRPr>
          </a:p>
        </p:txBody>
      </p:sp>
    </p:spTree>
    <p:extLst>
      <p:ext uri="{BB962C8B-B14F-4D97-AF65-F5344CB8AC3E}">
        <p14:creationId xmlns="" xmlns:p14="http://schemas.microsoft.com/office/powerpoint/2010/main" val="312019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4801"/>
            <a:ext cx="8596668" cy="914400"/>
          </a:xfrm>
        </p:spPr>
        <p:txBody>
          <a:bodyPr>
            <a:normAutofit/>
          </a:bodyPr>
          <a:lstStyle/>
          <a:p>
            <a:pPr algn="ctr"/>
            <a:r>
              <a:rPr lang="tr-TR" sz="4000" dirty="0" smtClean="0"/>
              <a:t>MASKELER</a:t>
            </a:r>
            <a:endParaRPr lang="tr-TR" sz="4000" dirty="0"/>
          </a:p>
        </p:txBody>
      </p:sp>
      <p:sp>
        <p:nvSpPr>
          <p:cNvPr id="3" name="İçerik Yer Tutucusu 2"/>
          <p:cNvSpPr>
            <a:spLocks noGrp="1"/>
          </p:cNvSpPr>
          <p:nvPr>
            <p:ph idx="1"/>
          </p:nvPr>
        </p:nvSpPr>
        <p:spPr>
          <a:xfrm>
            <a:off x="677334" y="1219201"/>
            <a:ext cx="8596668" cy="5209308"/>
          </a:xfrm>
        </p:spPr>
        <p:txBody>
          <a:bodyPr>
            <a:normAutofit fontScale="92500"/>
          </a:bodyPr>
          <a:lstStyle/>
          <a:p>
            <a:pPr marL="0" indent="0">
              <a:buNone/>
            </a:pPr>
            <a:r>
              <a:rPr lang="tr-TR" dirty="0">
                <a:solidFill>
                  <a:srgbClr val="C00000"/>
                </a:solidFill>
              </a:rPr>
              <a:t>Solunum yolu ile </a:t>
            </a:r>
            <a:r>
              <a:rPr lang="tr-TR" dirty="0" smtClean="0">
                <a:solidFill>
                  <a:srgbClr val="C00000"/>
                </a:solidFill>
              </a:rPr>
              <a:t>bulaşan salgın hastalıklar </a:t>
            </a:r>
            <a:r>
              <a:rPr lang="tr-TR" dirty="0">
                <a:solidFill>
                  <a:srgbClr val="C00000"/>
                </a:solidFill>
              </a:rPr>
              <a:t>için</a:t>
            </a:r>
            <a:r>
              <a:rPr lang="tr-TR" dirty="0" smtClean="0">
                <a:solidFill>
                  <a:srgbClr val="C00000"/>
                </a:solidFill>
              </a:rPr>
              <a:t>;</a:t>
            </a:r>
          </a:p>
          <a:p>
            <a:pPr marL="0" indent="0">
              <a:buNone/>
            </a:pPr>
            <a:endParaRPr lang="tr-TR" dirty="0" smtClean="0">
              <a:solidFill>
                <a:srgbClr val="C00000"/>
              </a:solidFill>
            </a:endParaRPr>
          </a:p>
          <a:p>
            <a:r>
              <a:rPr lang="tr-TR" dirty="0" smtClean="0"/>
              <a:t>İlgili </a:t>
            </a:r>
            <a:r>
              <a:rPr lang="tr-TR" dirty="0"/>
              <a:t>standartlara/kriterlere uygun </a:t>
            </a:r>
            <a:r>
              <a:rPr lang="tr-TR" b="1" u="sng" dirty="0"/>
              <a:t>(TS EN 14683, TS EN </a:t>
            </a:r>
            <a:r>
              <a:rPr lang="tr-TR" b="1" u="sng" dirty="0" smtClean="0"/>
              <a:t>149 veya </a:t>
            </a:r>
            <a:r>
              <a:rPr lang="tr-TR" b="1" u="sng" dirty="0"/>
              <a:t>TSE K 599) </a:t>
            </a:r>
            <a:r>
              <a:rPr lang="tr-TR" dirty="0" smtClean="0"/>
              <a:t>olmalıdır.</a:t>
            </a:r>
          </a:p>
          <a:p>
            <a:r>
              <a:rPr lang="tr-TR" dirty="0" smtClean="0"/>
              <a:t>Kullanım </a:t>
            </a:r>
            <a:r>
              <a:rPr lang="tr-TR" dirty="0"/>
              <a:t>için gerekli olana kadar temiz/kuru bir </a:t>
            </a:r>
            <a:r>
              <a:rPr lang="tr-TR" dirty="0" smtClean="0"/>
              <a:t>alanda kirlenmesi önlenmiş </a:t>
            </a:r>
            <a:r>
              <a:rPr lang="tr-TR" dirty="0"/>
              <a:t>ş</a:t>
            </a:r>
            <a:r>
              <a:rPr lang="tr-TR" dirty="0" smtClean="0"/>
              <a:t>ekilde </a:t>
            </a:r>
            <a:r>
              <a:rPr lang="tr-TR" dirty="0"/>
              <a:t>(son kullanma tarihlerine uygun) muhafaza edilmelidir</a:t>
            </a:r>
            <a:r>
              <a:rPr lang="tr-TR" dirty="0" smtClean="0"/>
              <a:t>.</a:t>
            </a:r>
          </a:p>
          <a:p>
            <a:r>
              <a:rPr lang="tr-TR" dirty="0" smtClean="0"/>
              <a:t>Ulusal/uluslararası sağlık </a:t>
            </a:r>
            <a:r>
              <a:rPr lang="tr-TR" dirty="0"/>
              <a:t>otoritelerinin tavsiyelerine </a:t>
            </a:r>
            <a:r>
              <a:rPr lang="tr-TR" dirty="0" smtClean="0"/>
              <a:t>uygun </a:t>
            </a:r>
            <a:r>
              <a:rPr lang="tr-TR" dirty="0"/>
              <a:t>maske </a:t>
            </a:r>
            <a:r>
              <a:rPr lang="tr-TR" dirty="0" smtClean="0"/>
              <a:t>kullanılmalıdır</a:t>
            </a:r>
            <a:r>
              <a:rPr lang="tr-TR" dirty="0"/>
              <a:t>.</a:t>
            </a:r>
          </a:p>
          <a:p>
            <a:r>
              <a:rPr lang="tr-TR" dirty="0" smtClean="0"/>
              <a:t>Burnu </a:t>
            </a:r>
            <a:r>
              <a:rPr lang="tr-TR" dirty="0"/>
              <a:t>ve </a:t>
            </a:r>
            <a:r>
              <a:rPr lang="tr-TR" dirty="0" smtClean="0"/>
              <a:t>ağzı </a:t>
            </a:r>
            <a:r>
              <a:rPr lang="tr-TR" dirty="0"/>
              <a:t>iyi </a:t>
            </a:r>
            <a:r>
              <a:rPr lang="tr-TR" dirty="0" smtClean="0"/>
              <a:t>bir şekilde kapatmalıdır.</a:t>
            </a:r>
          </a:p>
          <a:p>
            <a:r>
              <a:rPr lang="tr-TR" dirty="0" smtClean="0"/>
              <a:t>Kullanım sırasında </a:t>
            </a:r>
            <a:r>
              <a:rPr lang="tr-TR" dirty="0"/>
              <a:t>veya </a:t>
            </a:r>
            <a:r>
              <a:rPr lang="tr-TR" dirty="0" smtClean="0"/>
              <a:t>kullanımdan </a:t>
            </a:r>
            <a:r>
              <a:rPr lang="tr-TR" dirty="0"/>
              <a:t>sonra </a:t>
            </a:r>
            <a:r>
              <a:rPr lang="tr-TR" dirty="0" smtClean="0"/>
              <a:t>kullanıcının</a:t>
            </a:r>
            <a:r>
              <a:rPr lang="tr-TR" dirty="0"/>
              <a:t> </a:t>
            </a:r>
            <a:r>
              <a:rPr lang="tr-TR" dirty="0" smtClean="0"/>
              <a:t>boynuna sarkmamalıdır.</a:t>
            </a:r>
          </a:p>
          <a:p>
            <a:r>
              <a:rPr lang="tr-TR" dirty="0"/>
              <a:t>Bir kez </a:t>
            </a:r>
            <a:r>
              <a:rPr lang="tr-TR" dirty="0" smtClean="0"/>
              <a:t>takıldıktan </a:t>
            </a:r>
            <a:r>
              <a:rPr lang="tr-TR" dirty="0"/>
              <a:t>sonra ön yüzüne </a:t>
            </a:r>
            <a:r>
              <a:rPr lang="tr-TR" dirty="0" smtClean="0"/>
              <a:t>dokunulmamalıdır.</a:t>
            </a:r>
          </a:p>
          <a:p>
            <a:r>
              <a:rPr lang="tr-TR" dirty="0" smtClean="0"/>
              <a:t>Solunum zorlaşırsa</a:t>
            </a:r>
            <a:r>
              <a:rPr lang="tr-TR" dirty="0"/>
              <a:t>, maske hasar görür veya </a:t>
            </a:r>
            <a:r>
              <a:rPr lang="tr-TR" dirty="0" smtClean="0"/>
              <a:t>bozulursa maske </a:t>
            </a:r>
            <a:r>
              <a:rPr lang="tr-TR" dirty="0"/>
              <a:t>bertaraf edilmeli ve </a:t>
            </a:r>
            <a:r>
              <a:rPr lang="tr-TR" dirty="0" smtClean="0"/>
              <a:t>değiştirilmelidir.</a:t>
            </a:r>
          </a:p>
          <a:p>
            <a:r>
              <a:rPr lang="tr-TR" dirty="0" smtClean="0"/>
              <a:t>Islanan</a:t>
            </a:r>
            <a:r>
              <a:rPr lang="tr-TR" dirty="0"/>
              <a:t>, nemlenen, kirlenen maske yenisi ile </a:t>
            </a:r>
            <a:r>
              <a:rPr lang="tr-TR" dirty="0" smtClean="0"/>
              <a:t>değiştirilmelidir.</a:t>
            </a:r>
          </a:p>
          <a:p>
            <a:r>
              <a:rPr lang="tr-TR" dirty="0" smtClean="0"/>
              <a:t>Maske takılırken </a:t>
            </a:r>
            <a:r>
              <a:rPr lang="tr-TR" dirty="0"/>
              <a:t>ve </a:t>
            </a:r>
            <a:r>
              <a:rPr lang="tr-TR" dirty="0" smtClean="0"/>
              <a:t>çıkarıldıktan </a:t>
            </a:r>
            <a:r>
              <a:rPr lang="tr-TR" dirty="0"/>
              <a:t>sonra el hijyeni </a:t>
            </a:r>
            <a:r>
              <a:rPr lang="tr-TR" dirty="0" smtClean="0"/>
              <a:t>yapılmalıdır</a:t>
            </a:r>
            <a:r>
              <a:rPr lang="tr-TR" dirty="0"/>
              <a:t>. </a:t>
            </a:r>
          </a:p>
        </p:txBody>
      </p:sp>
    </p:spTree>
    <p:extLst>
      <p:ext uri="{BB962C8B-B14F-4D97-AF65-F5344CB8AC3E}">
        <p14:creationId xmlns="" xmlns:p14="http://schemas.microsoft.com/office/powerpoint/2010/main" val="1648648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86691"/>
          </a:xfrm>
        </p:spPr>
        <p:txBody>
          <a:bodyPr>
            <a:normAutofit fontScale="90000"/>
          </a:bodyPr>
          <a:lstStyle/>
          <a:p>
            <a:pPr algn="ctr"/>
            <a:r>
              <a:rPr lang="tr-TR" dirty="0" smtClean="0"/>
              <a:t>Personel/Öğrenci </a:t>
            </a:r>
            <a:r>
              <a:rPr lang="tr-TR" dirty="0"/>
              <a:t>Giysi ve </a:t>
            </a:r>
            <a:r>
              <a:rPr lang="tr-TR" dirty="0" smtClean="0"/>
              <a:t>Formaları </a:t>
            </a:r>
            <a:r>
              <a:rPr lang="tr-TR" dirty="0"/>
              <a:t/>
            </a:r>
            <a:br>
              <a:rPr lang="tr-TR" dirty="0"/>
            </a:br>
            <a:endParaRPr lang="tr-TR" dirty="0"/>
          </a:p>
        </p:txBody>
      </p:sp>
      <p:sp>
        <p:nvSpPr>
          <p:cNvPr id="3" name="İçerik Yer Tutucusu 2"/>
          <p:cNvSpPr>
            <a:spLocks noGrp="1"/>
          </p:cNvSpPr>
          <p:nvPr>
            <p:ph idx="1"/>
          </p:nvPr>
        </p:nvSpPr>
        <p:spPr>
          <a:xfrm>
            <a:off x="677334" y="1690255"/>
            <a:ext cx="8596668" cy="4351107"/>
          </a:xfrm>
        </p:spPr>
        <p:txBody>
          <a:bodyPr>
            <a:noAutofit/>
          </a:bodyPr>
          <a:lstStyle/>
          <a:p>
            <a:r>
              <a:rPr lang="tr-TR" sz="2400" b="1" dirty="0" smtClean="0"/>
              <a:t>Kuruluş, </a:t>
            </a:r>
            <a:r>
              <a:rPr lang="tr-TR" sz="2400" dirty="0"/>
              <a:t>uygun ve gerekli </a:t>
            </a:r>
            <a:r>
              <a:rPr lang="tr-TR" sz="2400" dirty="0" smtClean="0"/>
              <a:t>olduğu </a:t>
            </a:r>
            <a:r>
              <a:rPr lang="tr-TR" sz="2400" dirty="0"/>
              <a:t>durumlarda personelin </a:t>
            </a:r>
            <a:r>
              <a:rPr lang="tr-TR" sz="2400" dirty="0" smtClean="0"/>
              <a:t>ve öğrencilerin,  kuruluşa </a:t>
            </a:r>
            <a:r>
              <a:rPr lang="tr-TR" sz="2400" dirty="0"/>
              <a:t>varışta formalarını/giysilerini değiştirebileceği soyunma odaları /alanları sağlamalıdır. </a:t>
            </a:r>
          </a:p>
          <a:p>
            <a:r>
              <a:rPr lang="tr-TR" sz="2400" dirty="0"/>
              <a:t>Giysi ve formalar personele özgü olmalıdır. </a:t>
            </a:r>
            <a:endParaRPr lang="tr-TR" sz="2400" dirty="0" smtClean="0"/>
          </a:p>
          <a:p>
            <a:r>
              <a:rPr lang="tr-TR" sz="2400" dirty="0"/>
              <a:t>Özellik gerektiren işler ve alanlar için (yemekhane gibi) işe uygun kıyafetler giyilmelidir.  </a:t>
            </a:r>
          </a:p>
          <a:p>
            <a:r>
              <a:rPr lang="tr-TR" sz="2400" dirty="0"/>
              <a:t>İşe uygun kıyafetler mümkün mertebe ilgili alan dışında giyilmemeli ve </a:t>
            </a:r>
            <a:r>
              <a:rPr lang="tr-TR" sz="2400" dirty="0" smtClean="0"/>
              <a:t>ilgili alanın </a:t>
            </a:r>
            <a:r>
              <a:rPr lang="tr-TR" sz="2400" dirty="0"/>
              <a:t>dışına </a:t>
            </a:r>
            <a:r>
              <a:rPr lang="tr-TR" sz="2400" dirty="0" smtClean="0"/>
              <a:t>çıkartılmamalıdır.</a:t>
            </a:r>
            <a:r>
              <a:rPr lang="tr-TR" sz="2400" dirty="0"/>
              <a:t/>
            </a:r>
            <a:br>
              <a:rPr lang="tr-TR" sz="2400" dirty="0"/>
            </a:br>
            <a:r>
              <a:rPr lang="tr-TR" sz="2400" dirty="0" smtClean="0"/>
              <a:t/>
            </a:r>
            <a:br>
              <a:rPr lang="tr-TR" sz="2400" dirty="0" smtClean="0"/>
            </a:br>
            <a:r>
              <a:rPr lang="tr-TR" sz="2400" dirty="0"/>
              <a:t/>
            </a:r>
            <a:br>
              <a:rPr lang="tr-TR" sz="2400" dirty="0"/>
            </a:br>
            <a:endParaRPr lang="tr-TR" sz="2400" dirty="0"/>
          </a:p>
        </p:txBody>
      </p:sp>
    </p:spTree>
    <p:extLst>
      <p:ext uri="{BB962C8B-B14F-4D97-AF65-F5344CB8AC3E}">
        <p14:creationId xmlns="" xmlns:p14="http://schemas.microsoft.com/office/powerpoint/2010/main" val="314418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330036"/>
          </a:xfrm>
        </p:spPr>
        <p:txBody>
          <a:bodyPr>
            <a:normAutofit fontScale="90000"/>
          </a:bodyPr>
          <a:lstStyle/>
          <a:p>
            <a:pPr algn="ctr"/>
            <a:r>
              <a:rPr lang="tr-TR" sz="4400" dirty="0"/>
              <a:t>Tek </a:t>
            </a:r>
            <a:r>
              <a:rPr lang="tr-TR" sz="4400" dirty="0" smtClean="0"/>
              <a:t>Kullanımlık </a:t>
            </a:r>
            <a:r>
              <a:rPr lang="tr-TR" sz="4400" dirty="0"/>
              <a:t>Eldiven (</a:t>
            </a:r>
            <a:r>
              <a:rPr lang="tr-TR" sz="4400" dirty="0" smtClean="0"/>
              <a:t>işe </a:t>
            </a:r>
            <a:r>
              <a:rPr lang="tr-TR" sz="4400" dirty="0"/>
              <a:t>uygun eldiven) </a:t>
            </a:r>
            <a:r>
              <a:rPr lang="tr-TR" dirty="0"/>
              <a:t/>
            </a:r>
            <a:br>
              <a:rPr lang="tr-TR" dirty="0"/>
            </a:br>
            <a:endParaRPr lang="tr-TR" dirty="0"/>
          </a:p>
        </p:txBody>
      </p:sp>
      <p:sp>
        <p:nvSpPr>
          <p:cNvPr id="3" name="İçerik Yer Tutucusu 2"/>
          <p:cNvSpPr>
            <a:spLocks noGrp="1"/>
          </p:cNvSpPr>
          <p:nvPr>
            <p:ph idx="1"/>
          </p:nvPr>
        </p:nvSpPr>
        <p:spPr>
          <a:xfrm>
            <a:off x="677334" y="2119745"/>
            <a:ext cx="8596668" cy="3921618"/>
          </a:xfrm>
        </p:spPr>
        <p:txBody>
          <a:bodyPr>
            <a:noAutofit/>
          </a:bodyPr>
          <a:lstStyle/>
          <a:p>
            <a:r>
              <a:rPr lang="tr-TR" sz="2800" dirty="0"/>
              <a:t>Eldivenlerin, özel alanlar ve </a:t>
            </a:r>
            <a:r>
              <a:rPr lang="tr-TR" sz="2800" dirty="0" smtClean="0"/>
              <a:t>işlemler dışında kullanılması önerilmez</a:t>
            </a:r>
            <a:r>
              <a:rPr lang="tr-TR" sz="2800" dirty="0"/>
              <a:t>. </a:t>
            </a:r>
            <a:endParaRPr lang="tr-TR" sz="2800" dirty="0" smtClean="0"/>
          </a:p>
          <a:p>
            <a:r>
              <a:rPr lang="tr-TR" sz="2800" dirty="0" smtClean="0"/>
              <a:t>Hasta </a:t>
            </a:r>
            <a:r>
              <a:rPr lang="tr-TR" sz="2800" dirty="0"/>
              <a:t>veya </a:t>
            </a:r>
            <a:r>
              <a:rPr lang="tr-TR" sz="2800" dirty="0" smtClean="0"/>
              <a:t>salgın hastalık </a:t>
            </a:r>
            <a:r>
              <a:rPr lang="tr-TR" sz="2800" dirty="0"/>
              <a:t>ş</a:t>
            </a:r>
            <a:r>
              <a:rPr lang="tr-TR" sz="2800" dirty="0" smtClean="0"/>
              <a:t>üphelisi kişilerin taşınması</a:t>
            </a:r>
            <a:r>
              <a:rPr lang="tr-TR" sz="2800" dirty="0"/>
              <a:t> </a:t>
            </a:r>
            <a:r>
              <a:rPr lang="tr-TR" sz="2800" dirty="0" smtClean="0"/>
              <a:t>veya </a:t>
            </a:r>
            <a:r>
              <a:rPr lang="tr-TR" sz="2800" dirty="0"/>
              <a:t>temas edilmesi durumunda </a:t>
            </a:r>
            <a:r>
              <a:rPr lang="tr-TR" sz="2800" dirty="0" smtClean="0"/>
              <a:t>kullanılmalıdır</a:t>
            </a:r>
            <a:r>
              <a:rPr lang="tr-TR" sz="2800" dirty="0"/>
              <a:t>. </a:t>
            </a:r>
            <a:endParaRPr lang="tr-TR" sz="2800" dirty="0" smtClean="0"/>
          </a:p>
          <a:p>
            <a:r>
              <a:rPr lang="tr-TR" sz="2800" dirty="0" smtClean="0"/>
              <a:t>Eldiven</a:t>
            </a:r>
            <a:r>
              <a:rPr lang="tr-TR" sz="2800" dirty="0"/>
              <a:t>, </a:t>
            </a:r>
            <a:r>
              <a:rPr lang="tr-TR" sz="2800" dirty="0" smtClean="0"/>
              <a:t>işlem</a:t>
            </a:r>
            <a:r>
              <a:rPr lang="tr-TR" sz="2800" dirty="0"/>
              <a:t> </a:t>
            </a:r>
            <a:r>
              <a:rPr lang="tr-TR" sz="2800" dirty="0" smtClean="0"/>
              <a:t>sonrasında </a:t>
            </a:r>
            <a:r>
              <a:rPr lang="tr-TR" sz="2800" dirty="0"/>
              <a:t>veya görev </a:t>
            </a:r>
            <a:r>
              <a:rPr lang="tr-TR" sz="2800" dirty="0" smtClean="0"/>
              <a:t>tamamlandıktan </a:t>
            </a:r>
            <a:r>
              <a:rPr lang="tr-TR" sz="2800" dirty="0"/>
              <a:t>sonra uygun ş</a:t>
            </a:r>
            <a:r>
              <a:rPr lang="tr-TR" sz="2800" dirty="0" smtClean="0"/>
              <a:t>ekilde çıkartılmalı </a:t>
            </a:r>
            <a:r>
              <a:rPr lang="tr-TR" sz="2800" dirty="0"/>
              <a:t>ve hemen el hijyeni sağlanmalıdır. </a:t>
            </a:r>
            <a:br>
              <a:rPr lang="tr-TR" sz="2800" dirty="0"/>
            </a:br>
            <a:endParaRPr lang="tr-TR" sz="2800" dirty="0"/>
          </a:p>
          <a:p>
            <a:r>
              <a:rPr lang="tr-TR" sz="2800" dirty="0"/>
              <a:t/>
            </a:r>
            <a:br>
              <a:rPr lang="tr-TR" sz="2800" dirty="0"/>
            </a:br>
            <a:endParaRPr lang="tr-TR" sz="2800" dirty="0"/>
          </a:p>
        </p:txBody>
      </p:sp>
    </p:spTree>
    <p:extLst>
      <p:ext uri="{BB962C8B-B14F-4D97-AF65-F5344CB8AC3E}">
        <p14:creationId xmlns="" xmlns:p14="http://schemas.microsoft.com/office/powerpoint/2010/main" val="4271078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86691"/>
          </a:xfrm>
        </p:spPr>
        <p:txBody>
          <a:bodyPr/>
          <a:lstStyle/>
          <a:p>
            <a:pPr algn="ctr"/>
            <a:r>
              <a:rPr lang="tr-TR" dirty="0"/>
              <a:t>Göz Koruyucu/Yüz Koruyucu Siperlik </a:t>
            </a:r>
          </a:p>
        </p:txBody>
      </p:sp>
      <p:sp>
        <p:nvSpPr>
          <p:cNvPr id="3" name="İçerik Yer Tutucusu 2"/>
          <p:cNvSpPr>
            <a:spLocks noGrp="1"/>
          </p:cNvSpPr>
          <p:nvPr>
            <p:ph idx="1"/>
          </p:nvPr>
        </p:nvSpPr>
        <p:spPr>
          <a:xfrm>
            <a:off x="677334" y="1773383"/>
            <a:ext cx="8596668" cy="4267980"/>
          </a:xfrm>
        </p:spPr>
        <p:txBody>
          <a:bodyPr/>
          <a:lstStyle/>
          <a:p>
            <a:pPr marL="0" indent="0">
              <a:buNone/>
            </a:pPr>
            <a:endParaRPr lang="tr-TR" dirty="0" smtClean="0"/>
          </a:p>
          <a:p>
            <a:pPr marL="0" indent="0">
              <a:buNone/>
            </a:pPr>
            <a:r>
              <a:rPr lang="tr-TR" sz="3600" dirty="0" smtClean="0"/>
              <a:t>İletişim sağlamaya </a:t>
            </a:r>
            <a:r>
              <a:rPr lang="tr-TR" sz="3600" dirty="0"/>
              <a:t>yönelik personelin, solunum yolu ile </a:t>
            </a:r>
            <a:r>
              <a:rPr lang="tr-TR" sz="3600" dirty="0" smtClean="0"/>
              <a:t>bulaşıcı hastalık </a:t>
            </a:r>
            <a:r>
              <a:rPr lang="tr-TR" sz="3600" dirty="0"/>
              <a:t>söz konusu </a:t>
            </a:r>
            <a:r>
              <a:rPr lang="tr-TR" sz="3600" dirty="0" smtClean="0"/>
              <a:t>olduğu </a:t>
            </a:r>
            <a:r>
              <a:rPr lang="tr-TR" sz="3600" dirty="0"/>
              <a:t>durumlarda (</a:t>
            </a:r>
            <a:r>
              <a:rPr lang="tr-TR" sz="3600" dirty="0" smtClean="0"/>
              <a:t>danışma</a:t>
            </a:r>
            <a:r>
              <a:rPr lang="tr-TR" sz="3600" dirty="0"/>
              <a:t>, güvenlik vb.) uygun maske ile birlikte yüz koruyucu siperlik </a:t>
            </a:r>
            <a:r>
              <a:rPr lang="tr-TR" sz="3600" dirty="0" smtClean="0"/>
              <a:t>kullanması </a:t>
            </a:r>
            <a:r>
              <a:rPr lang="tr-TR" sz="3600" dirty="0"/>
              <a:t>önerilir. </a:t>
            </a:r>
            <a:br>
              <a:rPr lang="tr-TR" sz="3600" dirty="0"/>
            </a:br>
            <a:endParaRPr lang="tr-TR" sz="3600" dirty="0"/>
          </a:p>
        </p:txBody>
      </p:sp>
    </p:spTree>
    <p:extLst>
      <p:ext uri="{BB962C8B-B14F-4D97-AF65-F5344CB8AC3E}">
        <p14:creationId xmlns="" xmlns:p14="http://schemas.microsoft.com/office/powerpoint/2010/main" val="2334292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5771" y="1814945"/>
            <a:ext cx="8596668" cy="2535381"/>
          </a:xfrm>
        </p:spPr>
        <p:txBody>
          <a:bodyPr>
            <a:noAutofit/>
          </a:bodyPr>
          <a:lstStyle/>
          <a:p>
            <a:pPr algn="ctr"/>
            <a:r>
              <a:rPr lang="tr-TR" sz="5400" dirty="0">
                <a:solidFill>
                  <a:srgbClr val="0070C0"/>
                </a:solidFill>
              </a:rPr>
              <a:t>Okulum Temiz </a:t>
            </a:r>
            <a:r>
              <a:rPr lang="tr-TR" sz="5400" dirty="0" smtClean="0">
                <a:solidFill>
                  <a:srgbClr val="0070C0"/>
                </a:solidFill>
              </a:rPr>
              <a:t>Belgesi </a:t>
            </a:r>
            <a:r>
              <a:rPr lang="tr-TR" sz="5400" dirty="0">
                <a:solidFill>
                  <a:srgbClr val="0070C0"/>
                </a:solidFill>
              </a:rPr>
              <a:t>Başvurusu</a:t>
            </a:r>
          </a:p>
        </p:txBody>
      </p:sp>
    </p:spTree>
    <p:extLst>
      <p:ext uri="{BB962C8B-B14F-4D97-AF65-F5344CB8AC3E}">
        <p14:creationId xmlns="" xmlns:p14="http://schemas.microsoft.com/office/powerpoint/2010/main" val="1844324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pPr algn="ctr"/>
            <a:r>
              <a:rPr lang="tr-TR" dirty="0" smtClean="0"/>
              <a:t>Başvuru Nereye ve Nasıl Yapılacak</a:t>
            </a:r>
            <a:endParaRPr lang="tr-TR" dirty="0"/>
          </a:p>
        </p:txBody>
      </p:sp>
      <p:sp>
        <p:nvSpPr>
          <p:cNvPr id="3" name="İçerik Yer Tutucusu 2"/>
          <p:cNvSpPr>
            <a:spLocks noGrp="1"/>
          </p:cNvSpPr>
          <p:nvPr>
            <p:ph idx="1"/>
          </p:nvPr>
        </p:nvSpPr>
        <p:spPr>
          <a:xfrm>
            <a:off x="677334" y="1524000"/>
            <a:ext cx="8596668" cy="4627417"/>
          </a:xfrm>
        </p:spPr>
        <p:txBody>
          <a:bodyPr>
            <a:normAutofit/>
          </a:bodyPr>
          <a:lstStyle/>
          <a:p>
            <a:r>
              <a:rPr lang="tr-TR" dirty="0"/>
              <a:t>Resmi okullarımız Milli Eğitim </a:t>
            </a:r>
            <a:r>
              <a:rPr lang="tr-TR" dirty="0" smtClean="0"/>
              <a:t>Bakanlığının açmış olduğu portal üzerinden (</a:t>
            </a:r>
            <a:r>
              <a:rPr lang="tr-TR" dirty="0">
                <a:hlinkClick r:id="rId2"/>
              </a:rPr>
              <a:t>http://merkezisgb.meb.gov.tr/belgelendirme</a:t>
            </a:r>
            <a:r>
              <a:rPr lang="tr-TR" dirty="0"/>
              <a:t> </a:t>
            </a:r>
            <a:r>
              <a:rPr lang="tr-TR" dirty="0" smtClean="0"/>
              <a:t> ), </a:t>
            </a:r>
            <a:r>
              <a:rPr lang="tr-TR" dirty="0"/>
              <a:t>Özel okullarımız ise TSE'ye başvuracaklardır. </a:t>
            </a:r>
            <a:endParaRPr lang="tr-TR" dirty="0" smtClean="0"/>
          </a:p>
          <a:p>
            <a:r>
              <a:rPr lang="tr-TR" dirty="0" smtClean="0"/>
              <a:t>Başvuru </a:t>
            </a:r>
            <a:r>
              <a:rPr lang="tr-TR" dirty="0"/>
              <a:t>sonrasında, </a:t>
            </a:r>
            <a:r>
              <a:rPr lang="lv-LV" dirty="0"/>
              <a:t>Bakanlığımız ve TSE işbirliğinde oluşturulan eğitim programları ile yetkilendirilen </a:t>
            </a:r>
            <a:r>
              <a:rPr lang="tr-TR" b="1" dirty="0">
                <a:solidFill>
                  <a:srgbClr val="0070C0"/>
                </a:solidFill>
              </a:rPr>
              <a:t>T</a:t>
            </a:r>
            <a:r>
              <a:rPr lang="lv-LV" b="1" dirty="0">
                <a:solidFill>
                  <a:srgbClr val="0070C0"/>
                </a:solidFill>
              </a:rPr>
              <a:t>etkik </a:t>
            </a:r>
            <a:r>
              <a:rPr lang="tr-TR" b="1" dirty="0">
                <a:solidFill>
                  <a:srgbClr val="0070C0"/>
                </a:solidFill>
              </a:rPr>
              <a:t>G</a:t>
            </a:r>
            <a:r>
              <a:rPr lang="lv-LV" b="1" dirty="0">
                <a:solidFill>
                  <a:srgbClr val="0070C0"/>
                </a:solidFill>
              </a:rPr>
              <a:t>örevlilerince </a:t>
            </a:r>
            <a:r>
              <a:rPr lang="tr-TR" dirty="0"/>
              <a:t>bu okullar yerinde denetlenip kontrol ve belgelendirmesi yapılacaktır. </a:t>
            </a:r>
            <a:endParaRPr lang="tr-TR" dirty="0" smtClean="0"/>
          </a:p>
          <a:p>
            <a:r>
              <a:rPr lang="tr-TR" dirty="0" smtClean="0"/>
              <a:t>Denetimden başarıyla geçen okullara aynı hafta içinde İl Müdürlüğümüz tarafından </a:t>
            </a:r>
            <a:r>
              <a:rPr lang="tr-TR" b="1" dirty="0" smtClean="0">
                <a:solidFill>
                  <a:srgbClr val="0070C0"/>
                </a:solidFill>
              </a:rPr>
              <a:t>'Okulum Temiz Belgesi‘ </a:t>
            </a:r>
            <a:r>
              <a:rPr lang="tr-TR" dirty="0" smtClean="0"/>
              <a:t>verilecektir. </a:t>
            </a:r>
            <a:r>
              <a:rPr lang="tr-TR" b="1" dirty="0" smtClean="0">
                <a:solidFill>
                  <a:srgbClr val="FF0000"/>
                </a:solidFill>
              </a:rPr>
              <a:t>Belge sayesinde çocuklarımız, hijyen şartları en üst seviyeye taşınmış, salgına karşı tedbirlerini almış, güvenli ortamlarda eğitim-öğretim hayatına devam edebilecektir.</a:t>
            </a:r>
            <a:endParaRPr lang="tr-TR" dirty="0"/>
          </a:p>
        </p:txBody>
      </p:sp>
    </p:spTree>
    <p:extLst>
      <p:ext uri="{BB962C8B-B14F-4D97-AF65-F5344CB8AC3E}">
        <p14:creationId xmlns="" xmlns:p14="http://schemas.microsoft.com/office/powerpoint/2010/main" val="2995347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69818"/>
          </a:xfrm>
        </p:spPr>
        <p:txBody>
          <a:bodyPr>
            <a:normAutofit/>
          </a:bodyPr>
          <a:lstStyle/>
          <a:p>
            <a:pPr algn="ctr"/>
            <a:r>
              <a:rPr lang="tr-TR" sz="4000" dirty="0" smtClean="0"/>
              <a:t>Okulum Temiz Belgesi Başvurusu</a:t>
            </a:r>
            <a:endParaRPr lang="tr-TR" sz="4000" dirty="0"/>
          </a:p>
        </p:txBody>
      </p:sp>
      <p:sp>
        <p:nvSpPr>
          <p:cNvPr id="3" name="İçerik Yer Tutucusu 2"/>
          <p:cNvSpPr>
            <a:spLocks noGrp="1"/>
          </p:cNvSpPr>
          <p:nvPr>
            <p:ph idx="1"/>
          </p:nvPr>
        </p:nvSpPr>
        <p:spPr>
          <a:xfrm>
            <a:off x="677334" y="1579419"/>
            <a:ext cx="8596668" cy="4461944"/>
          </a:xfrm>
        </p:spPr>
        <p:txBody>
          <a:bodyPr/>
          <a:lstStyle/>
          <a:p>
            <a:pPr marL="0" indent="0">
              <a:buNone/>
            </a:pPr>
            <a:r>
              <a:rPr lang="tr-TR" dirty="0" smtClean="0"/>
              <a:t>Başvuru sırasında gerekli olan evraklar:</a:t>
            </a:r>
          </a:p>
          <a:p>
            <a:r>
              <a:rPr lang="tr-TR" dirty="0"/>
              <a:t>Hijyen şartlarını </a:t>
            </a:r>
            <a:r>
              <a:rPr lang="tr-TR" dirty="0" smtClean="0"/>
              <a:t>ve salgın hastalık veya hastalıları içeren </a:t>
            </a:r>
            <a:r>
              <a:rPr lang="tr-TR" dirty="0"/>
              <a:t>risk </a:t>
            </a:r>
            <a:r>
              <a:rPr lang="tr-TR" dirty="0" smtClean="0"/>
              <a:t>değerlendirmesi</a:t>
            </a:r>
          </a:p>
          <a:p>
            <a:r>
              <a:rPr lang="tr-TR" dirty="0"/>
              <a:t>Enfeksiyon Önleme ve Kontrol Eylem </a:t>
            </a:r>
            <a:r>
              <a:rPr lang="tr-TR" dirty="0" smtClean="0"/>
              <a:t>Planı/Planları</a:t>
            </a:r>
          </a:p>
          <a:p>
            <a:r>
              <a:rPr lang="tr-TR" dirty="0"/>
              <a:t>Temizlik ve dezenfeksiyon </a:t>
            </a:r>
            <a:r>
              <a:rPr lang="tr-TR" dirty="0" smtClean="0"/>
              <a:t>planları/talimatları</a:t>
            </a:r>
          </a:p>
          <a:p>
            <a:r>
              <a:rPr lang="tr-TR" dirty="0"/>
              <a:t>Hijyen, Enfeksiyon önleme ve Kontrol faaliyetleri ile ilgili protokol ve kayıtların güncel durumu </a:t>
            </a:r>
            <a:r>
              <a:rPr lang="tr-TR" b="1" dirty="0"/>
              <a:t>(İlgili Soru Listelerinde belirtilen doküman ve kayıtlar</a:t>
            </a:r>
            <a:r>
              <a:rPr lang="tr-TR" b="1" dirty="0" smtClean="0"/>
              <a:t>)</a:t>
            </a:r>
          </a:p>
          <a:p>
            <a:r>
              <a:rPr lang="tr-TR" dirty="0"/>
              <a:t>Kuruluş Öz Değerlendirme Soru </a:t>
            </a:r>
            <a:r>
              <a:rPr lang="tr-TR" dirty="0" smtClean="0"/>
              <a:t>Listesi</a:t>
            </a:r>
          </a:p>
          <a:p>
            <a:pPr marL="0" indent="0">
              <a:buNone/>
            </a:pPr>
            <a:r>
              <a:rPr lang="tr-TR" dirty="0"/>
              <a:t>Formlar doldurulmadan önce Belgelendirme Kuralları ve Belgelendirme Süreci hakkında detaylı bilgi için </a:t>
            </a:r>
            <a:r>
              <a:rPr lang="tr-TR" u="sng" dirty="0">
                <a:hlinkClick r:id="rId2"/>
              </a:rPr>
              <a:t>http://www.merkezisgb.meb.gov.tr/</a:t>
            </a:r>
            <a:r>
              <a:rPr lang="tr-TR" dirty="0"/>
              <a:t> adresi ziyaret edilecektir.</a:t>
            </a:r>
          </a:p>
        </p:txBody>
      </p:sp>
    </p:spTree>
    <p:extLst>
      <p:ext uri="{BB962C8B-B14F-4D97-AF65-F5344CB8AC3E}">
        <p14:creationId xmlns="" xmlns:p14="http://schemas.microsoft.com/office/powerpoint/2010/main" val="68539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normAutofit fontScale="90000"/>
          </a:bodyPr>
          <a:lstStyle/>
          <a:p>
            <a:pPr algn="ctr"/>
            <a:r>
              <a:rPr lang="tr-TR" sz="2800" dirty="0" smtClean="0"/>
              <a:t>Enfeksiyon </a:t>
            </a:r>
            <a:r>
              <a:rPr lang="tr-TR" sz="2800" dirty="0"/>
              <a:t>Önleme ve Kontrol Eylem Planı/Planları En Az Aşağıdaki Maddeleri </a:t>
            </a:r>
            <a:r>
              <a:rPr lang="tr-TR" sz="2800" dirty="0" smtClean="0"/>
              <a:t>İçerecek Şekilde Hazırlanması</a:t>
            </a:r>
            <a:endParaRPr lang="tr-TR" sz="2800" dirty="0"/>
          </a:p>
        </p:txBody>
      </p:sp>
      <p:sp>
        <p:nvSpPr>
          <p:cNvPr id="3" name="İçerik Yer Tutucusu 2"/>
          <p:cNvSpPr>
            <a:spLocks noGrp="1"/>
          </p:cNvSpPr>
          <p:nvPr>
            <p:ph idx="1"/>
          </p:nvPr>
        </p:nvSpPr>
        <p:spPr>
          <a:xfrm>
            <a:off x="677334" y="1551709"/>
            <a:ext cx="8596668" cy="4489653"/>
          </a:xfrm>
        </p:spPr>
        <p:txBody>
          <a:bodyPr/>
          <a:lstStyle/>
          <a:p>
            <a:r>
              <a:rPr lang="tr-TR" sz="2400" dirty="0"/>
              <a:t>Kapasite kullanımını </a:t>
            </a:r>
            <a:r>
              <a:rPr lang="tr-TR" sz="2400" dirty="0" smtClean="0"/>
              <a:t>bulaş </a:t>
            </a:r>
            <a:r>
              <a:rPr lang="tr-TR" sz="2400" dirty="0"/>
              <a:t>riskini minimum düzeyde tutacak şekilde,</a:t>
            </a:r>
          </a:p>
          <a:p>
            <a:r>
              <a:rPr lang="tr-TR" sz="2400" dirty="0" smtClean="0"/>
              <a:t>Azaltılmış </a:t>
            </a:r>
            <a:r>
              <a:rPr lang="tr-TR" sz="2400" dirty="0"/>
              <a:t>çalışan sayıları dikkate alınarak ve gerekli değişiklikleri yapmak için güncel planın hazır ve erişilebilir olmasını sağlayan,</a:t>
            </a:r>
          </a:p>
          <a:p>
            <a:r>
              <a:rPr lang="tr-TR" sz="2400" dirty="0" smtClean="0"/>
              <a:t>Mevcut </a:t>
            </a:r>
            <a:r>
              <a:rPr lang="tr-TR" sz="2400" dirty="0"/>
              <a:t>kapasite değerlendirilmesini,</a:t>
            </a:r>
          </a:p>
          <a:p>
            <a:r>
              <a:rPr lang="tr-TR" sz="2400" dirty="0" smtClean="0"/>
              <a:t>Salgın </a:t>
            </a:r>
            <a:r>
              <a:rPr lang="tr-TR" sz="2400" dirty="0"/>
              <a:t>hastalık semptomları olan hastaları tespit edebilmek için birimlerde sağlık otoritelerince belirlenen yöntemlerin uygulandığını,</a:t>
            </a:r>
          </a:p>
          <a:p>
            <a:endParaRPr lang="tr-TR" dirty="0"/>
          </a:p>
        </p:txBody>
      </p:sp>
    </p:spTree>
    <p:extLst>
      <p:ext uri="{BB962C8B-B14F-4D97-AF65-F5344CB8AC3E}">
        <p14:creationId xmlns="" xmlns:p14="http://schemas.microsoft.com/office/powerpoint/2010/main" val="725740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Kontrol </a:t>
            </a:r>
            <a:r>
              <a:rPr lang="tr-TR" dirty="0"/>
              <a:t>Önlemleri Hiyerarşisi </a:t>
            </a:r>
            <a:r>
              <a:rPr lang="tr-TR" dirty="0" smtClean="0"/>
              <a:t>oluşturulurken </a:t>
            </a:r>
            <a:r>
              <a:rPr lang="tr-TR" dirty="0"/>
              <a:t>En az aşağıdaki maddeleri </a:t>
            </a:r>
            <a:r>
              <a:rPr lang="tr-TR" dirty="0" smtClean="0"/>
              <a:t>içermeli</a:t>
            </a:r>
            <a:endParaRPr lang="tr-TR" dirty="0"/>
          </a:p>
        </p:txBody>
      </p:sp>
      <p:sp>
        <p:nvSpPr>
          <p:cNvPr id="3" name="İçerik Yer Tutucusu 2"/>
          <p:cNvSpPr>
            <a:spLocks noGrp="1"/>
          </p:cNvSpPr>
          <p:nvPr>
            <p:ph idx="1"/>
          </p:nvPr>
        </p:nvSpPr>
        <p:spPr/>
        <p:txBody>
          <a:bodyPr/>
          <a:lstStyle/>
          <a:p>
            <a:r>
              <a:rPr lang="tr-TR" sz="2400" dirty="0"/>
              <a:t>Semptomları olan kişilerin erken saptanmasını,</a:t>
            </a:r>
          </a:p>
          <a:p>
            <a:r>
              <a:rPr lang="tr-TR" sz="2400" dirty="0" smtClean="0"/>
              <a:t>Sağlık </a:t>
            </a:r>
            <a:r>
              <a:rPr lang="tr-TR" sz="2400" dirty="0"/>
              <a:t>otoritesine bildirilmesini/raporlanmasını;</a:t>
            </a:r>
          </a:p>
          <a:p>
            <a:r>
              <a:rPr lang="tr-TR" sz="2400" dirty="0" smtClean="0"/>
              <a:t>Kişilerin </a:t>
            </a:r>
            <a:r>
              <a:rPr lang="tr-TR" sz="2400" dirty="0"/>
              <a:t>erken izolasyonunu,</a:t>
            </a:r>
          </a:p>
          <a:p>
            <a:r>
              <a:rPr lang="tr-TR" sz="2400" dirty="0" smtClean="0"/>
              <a:t>Kişilerin </a:t>
            </a:r>
            <a:r>
              <a:rPr lang="tr-TR" sz="2400" dirty="0"/>
              <a:t>sağlık kuruluşuna nakledilmesi/naklinin sağlanmasını,</a:t>
            </a:r>
          </a:p>
          <a:p>
            <a:r>
              <a:rPr lang="tr-TR" sz="2400" dirty="0" smtClean="0"/>
              <a:t>Doğrulanmış </a:t>
            </a:r>
            <a:r>
              <a:rPr lang="tr-TR" sz="2400" dirty="0"/>
              <a:t>salgın hastalıklı kişilerin iyileşmesini takiben sağlık otoritelerince belirlenen sürenin sonrasında kuruluşa dönmesinin sağlanması,</a:t>
            </a:r>
          </a:p>
          <a:p>
            <a:endParaRPr lang="tr-TR" dirty="0"/>
          </a:p>
        </p:txBody>
      </p:sp>
    </p:spTree>
    <p:extLst>
      <p:ext uri="{BB962C8B-B14F-4D97-AF65-F5344CB8AC3E}">
        <p14:creationId xmlns="" xmlns:p14="http://schemas.microsoft.com/office/powerpoint/2010/main" val="2593524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G</a:t>
            </a:r>
            <a:r>
              <a:rPr lang="tr-TR" dirty="0" smtClean="0"/>
              <a:t>erekli </a:t>
            </a:r>
            <a:r>
              <a:rPr lang="tr-TR" dirty="0"/>
              <a:t>olan iç ve dış iletişimlerin </a:t>
            </a:r>
            <a:r>
              <a:rPr lang="tr-TR" dirty="0" smtClean="0"/>
              <a:t>aşağıdaki </a:t>
            </a:r>
            <a:r>
              <a:rPr lang="tr-TR" dirty="0"/>
              <a:t>hususlar dahil olmak üzere </a:t>
            </a:r>
            <a:r>
              <a:rPr lang="tr-TR" dirty="0" smtClean="0"/>
              <a:t>planlanmalı,</a:t>
            </a:r>
            <a:endParaRPr lang="tr-TR" dirty="0"/>
          </a:p>
        </p:txBody>
      </p:sp>
      <p:sp>
        <p:nvSpPr>
          <p:cNvPr id="3" name="İçerik Yer Tutucusu 2"/>
          <p:cNvSpPr>
            <a:spLocks noGrp="1"/>
          </p:cNvSpPr>
          <p:nvPr>
            <p:ph idx="1"/>
          </p:nvPr>
        </p:nvSpPr>
        <p:spPr/>
        <p:txBody>
          <a:bodyPr/>
          <a:lstStyle/>
          <a:p>
            <a:r>
              <a:rPr lang="tr-TR" sz="2800" dirty="0"/>
              <a:t>Ne ile ilgili iletişim </a:t>
            </a:r>
            <a:r>
              <a:rPr lang="tr-TR" sz="2800" dirty="0" smtClean="0"/>
              <a:t>kuracağı,</a:t>
            </a:r>
            <a:endParaRPr lang="tr-TR" sz="2800" dirty="0"/>
          </a:p>
          <a:p>
            <a:r>
              <a:rPr lang="tr-TR" sz="2800" dirty="0" smtClean="0"/>
              <a:t>Ne </a:t>
            </a:r>
            <a:r>
              <a:rPr lang="tr-TR" sz="2800" dirty="0"/>
              <a:t>zaman iletişim </a:t>
            </a:r>
            <a:r>
              <a:rPr lang="tr-TR" sz="2800" dirty="0" smtClean="0"/>
              <a:t>kuracağı,</a:t>
            </a:r>
            <a:endParaRPr lang="tr-TR" sz="2800" dirty="0"/>
          </a:p>
          <a:p>
            <a:r>
              <a:rPr lang="tr-TR" sz="2800" dirty="0" smtClean="0"/>
              <a:t>Kiminle </a:t>
            </a:r>
            <a:r>
              <a:rPr lang="tr-TR" sz="2800" dirty="0"/>
              <a:t>iletişim </a:t>
            </a:r>
            <a:r>
              <a:rPr lang="tr-TR" sz="2800" dirty="0" smtClean="0"/>
              <a:t>kuracağı,</a:t>
            </a:r>
            <a:endParaRPr lang="tr-TR" sz="2800" dirty="0"/>
          </a:p>
          <a:p>
            <a:r>
              <a:rPr lang="tr-TR" sz="2800" dirty="0" smtClean="0"/>
              <a:t>Nasıl </a:t>
            </a:r>
            <a:r>
              <a:rPr lang="tr-TR" sz="2800" dirty="0"/>
              <a:t>iletişim </a:t>
            </a:r>
            <a:r>
              <a:rPr lang="tr-TR" sz="2800" dirty="0" smtClean="0"/>
              <a:t>kuracağı,</a:t>
            </a:r>
            <a:endParaRPr lang="tr-TR" sz="2800" dirty="0"/>
          </a:p>
          <a:p>
            <a:r>
              <a:rPr lang="tr-TR" sz="2800" dirty="0" smtClean="0"/>
              <a:t>Kimin </a:t>
            </a:r>
            <a:r>
              <a:rPr lang="tr-TR" sz="2800" dirty="0"/>
              <a:t>iletişim </a:t>
            </a:r>
            <a:r>
              <a:rPr lang="tr-TR" sz="2800" dirty="0" smtClean="0"/>
              <a:t>kuracağı.</a:t>
            </a:r>
            <a:endParaRPr lang="tr-TR" sz="2800" dirty="0"/>
          </a:p>
          <a:p>
            <a:endParaRPr lang="tr-TR" dirty="0"/>
          </a:p>
        </p:txBody>
      </p:sp>
    </p:spTree>
    <p:extLst>
      <p:ext uri="{BB962C8B-B14F-4D97-AF65-F5344CB8AC3E}">
        <p14:creationId xmlns="" xmlns:p14="http://schemas.microsoft.com/office/powerpoint/2010/main" val="305849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lstStyle/>
          <a:p>
            <a:pPr algn="ctr"/>
            <a:r>
              <a:rPr lang="tr-TR" dirty="0" smtClean="0"/>
              <a:t>Kılavuzun İçeriği</a:t>
            </a:r>
            <a:endParaRPr lang="tr-TR" dirty="0"/>
          </a:p>
        </p:txBody>
      </p:sp>
      <p:sp>
        <p:nvSpPr>
          <p:cNvPr id="3" name="İçerik Yer Tutucusu 2"/>
          <p:cNvSpPr>
            <a:spLocks noGrp="1"/>
          </p:cNvSpPr>
          <p:nvPr>
            <p:ph idx="1"/>
          </p:nvPr>
        </p:nvSpPr>
        <p:spPr>
          <a:xfrm>
            <a:off x="677334" y="1316183"/>
            <a:ext cx="8596668" cy="4725180"/>
          </a:xfrm>
        </p:spPr>
        <p:txBody>
          <a:bodyPr>
            <a:normAutofit lnSpcReduction="10000"/>
          </a:bodyPr>
          <a:lstStyle/>
          <a:p>
            <a:r>
              <a:rPr lang="tr-TR" dirty="0"/>
              <a:t>Bu kılavuz, </a:t>
            </a:r>
            <a:r>
              <a:rPr lang="tr-TR" dirty="0" err="1"/>
              <a:t>pandemi</a:t>
            </a:r>
            <a:r>
              <a:rPr lang="tr-TR" dirty="0"/>
              <a:t> sebebiyle oluşan yeni </a:t>
            </a:r>
            <a:r>
              <a:rPr lang="tr-TR" dirty="0" smtClean="0"/>
              <a:t>dönemde, </a:t>
            </a:r>
            <a:r>
              <a:rPr lang="tr-TR" dirty="0"/>
              <a:t>eğitim kurumlarımıza rehberlik edecek ve kurumların hijyen ve enfeksiyon hususlarında kurumsal sorumluluklarını yerine getirmeleri konusunda onlara yol gösterecektir. </a:t>
            </a:r>
          </a:p>
          <a:p>
            <a:pPr marL="0" indent="0">
              <a:buNone/>
            </a:pPr>
            <a:endParaRPr lang="tr-TR" dirty="0"/>
          </a:p>
          <a:p>
            <a:r>
              <a:rPr lang="tr-TR" dirty="0"/>
              <a:t>Eğitim </a:t>
            </a:r>
            <a:r>
              <a:rPr lang="tr-TR" dirty="0" smtClean="0"/>
              <a:t>hizmetlerinin standart </a:t>
            </a:r>
            <a:r>
              <a:rPr lang="tr-TR" dirty="0"/>
              <a:t>kazanabilmesi için, ülkemizin kalite kontrol alanında marka kuruluşu olan Türk Standartları Enstitüsü (TSE)</a:t>
            </a:r>
            <a:br>
              <a:rPr lang="tr-TR" dirty="0"/>
            </a:br>
            <a:r>
              <a:rPr lang="tr-TR" dirty="0"/>
              <a:t>ile iş birliği yapılarak sürecin şeffaf bir şekilde yönetilmesi hedeflenmiştir.</a:t>
            </a:r>
          </a:p>
          <a:p>
            <a:pPr marL="0" indent="0">
              <a:buNone/>
            </a:pPr>
            <a:endParaRPr lang="tr-TR" dirty="0"/>
          </a:p>
          <a:p>
            <a:r>
              <a:rPr lang="tr-TR" dirty="0"/>
              <a:t>Kurumlarımızın hijyen şartlarının geliştirilmesi ve enfeksiyon risklerine karşı tedbirlerin zamanında alınması için kılavuzda belirtilen hususlara harfiyen uyulması gerekmektedir. </a:t>
            </a:r>
          </a:p>
          <a:p>
            <a:pPr marL="0" indent="0">
              <a:buNone/>
            </a:pPr>
            <a:endParaRPr lang="tr-TR" dirty="0"/>
          </a:p>
          <a:p>
            <a:r>
              <a:rPr lang="tr-TR" dirty="0"/>
              <a:t>Belge alan eğitim kurumlarının kalite standartlarını sürdürmeleri için kurumlar takip sistemi aracılığıyla izlenmeye devam edilecektir. </a:t>
            </a:r>
            <a:endParaRPr lang="tr-TR" sz="1100" dirty="0" smtClean="0"/>
          </a:p>
          <a:p>
            <a:r>
              <a:rPr lang="tr-TR" dirty="0" smtClean="0"/>
              <a:t>(</a:t>
            </a:r>
            <a:r>
              <a:rPr lang="tr-TR" sz="1100" dirty="0" smtClean="0"/>
              <a:t>Bakanlığımız Merkez İşyeri Sağlık Güvenlik Birimi ve Türk Standartları Enstitüsü )</a:t>
            </a:r>
            <a:endParaRPr lang="tr-TR" sz="1100" dirty="0"/>
          </a:p>
        </p:txBody>
      </p:sp>
    </p:spTree>
    <p:extLst>
      <p:ext uri="{BB962C8B-B14F-4D97-AF65-F5344CB8AC3E}">
        <p14:creationId xmlns="" xmlns:p14="http://schemas.microsoft.com/office/powerpoint/2010/main" val="1961331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599"/>
            <a:ext cx="8596668" cy="5514109"/>
          </a:xfrm>
        </p:spPr>
        <p:txBody>
          <a:bodyPr>
            <a:normAutofit/>
          </a:bodyPr>
          <a:lstStyle/>
          <a:p>
            <a:pPr algn="ctr"/>
            <a:r>
              <a:rPr lang="tr-TR" sz="4400" dirty="0" smtClean="0">
                <a:solidFill>
                  <a:srgbClr val="0070C0"/>
                </a:solidFill>
                <a:effectLst>
                  <a:outerShdw blurRad="38100" dist="38100" dir="2700000" algn="tl">
                    <a:srgbClr val="000000">
                      <a:alpha val="43137"/>
                    </a:srgbClr>
                  </a:outerShdw>
                </a:effectLst>
              </a:rPr>
              <a:t>Salgın </a:t>
            </a:r>
            <a:r>
              <a:rPr lang="tr-TR" sz="4400" dirty="0">
                <a:solidFill>
                  <a:srgbClr val="0070C0"/>
                </a:solidFill>
                <a:effectLst>
                  <a:outerShdw blurRad="38100" dist="38100" dir="2700000" algn="tl">
                    <a:srgbClr val="000000">
                      <a:alpha val="43137"/>
                    </a:srgbClr>
                  </a:outerShdw>
                </a:effectLst>
              </a:rPr>
              <a:t>hastalık belirtileri gösteren kişilere yapılacak işlemler ile ilgili asgari olarak aşağıda belirtilen adımları içeren bir eylem planı ya da yöntem </a:t>
            </a:r>
            <a:r>
              <a:rPr lang="tr-TR" sz="4400" dirty="0" smtClean="0">
                <a:solidFill>
                  <a:srgbClr val="0070C0"/>
                </a:solidFill>
                <a:effectLst>
                  <a:outerShdw blurRad="38100" dist="38100" dir="2700000" algn="tl">
                    <a:srgbClr val="000000">
                      <a:alpha val="43137"/>
                    </a:srgbClr>
                  </a:outerShdw>
                </a:effectLst>
              </a:rPr>
              <a:t>belirlenmelidir. </a:t>
            </a:r>
            <a:r>
              <a:rPr lang="tr-TR" sz="4400" dirty="0">
                <a:solidFill>
                  <a:srgbClr val="0070C0"/>
                </a:solidFill>
                <a:effectLst>
                  <a:outerShdw blurRad="38100" dist="38100" dir="2700000" algn="tl">
                    <a:srgbClr val="000000">
                      <a:alpha val="43137"/>
                    </a:srgbClr>
                  </a:outerShdw>
                </a:effectLst>
              </a:rPr>
              <a:t/>
            </a:r>
            <a:br>
              <a:rPr lang="tr-TR" sz="4400" dirty="0">
                <a:solidFill>
                  <a:srgbClr val="0070C0"/>
                </a:solidFill>
                <a:effectLst>
                  <a:outerShdw blurRad="38100" dist="38100" dir="2700000" algn="tl">
                    <a:srgbClr val="000000">
                      <a:alpha val="43137"/>
                    </a:srgbClr>
                  </a:outerShdw>
                </a:effectLst>
              </a:rPr>
            </a:br>
            <a:endParaRPr lang="tr-TR" sz="4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974588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81891"/>
            <a:ext cx="8596668" cy="5459471"/>
          </a:xfrm>
        </p:spPr>
        <p:txBody>
          <a:bodyPr/>
          <a:lstStyle/>
          <a:p>
            <a:r>
              <a:rPr lang="tr-TR" dirty="0"/>
              <a:t>Belirti gösteren kişinin </a:t>
            </a:r>
            <a:r>
              <a:rPr lang="tr-TR" dirty="0" err="1"/>
              <a:t>tolere</a:t>
            </a:r>
            <a:r>
              <a:rPr lang="tr-TR" dirty="0"/>
              <a:t> edebiliyorsa hastalık bulaştırmasına karşı önlemler sağlanır ve ayrı alana alınır, yerel sağlık otoritesine bilgi verilerek sağlık kuruluşuna </a:t>
            </a:r>
            <a:r>
              <a:rPr lang="tr-TR" dirty="0" smtClean="0"/>
              <a:t>sevkinin sağlanması,</a:t>
            </a:r>
            <a:endParaRPr lang="tr-TR" dirty="0"/>
          </a:p>
          <a:p>
            <a:r>
              <a:rPr lang="tr-TR" dirty="0" smtClean="0"/>
              <a:t>Hastanın </a:t>
            </a:r>
            <a:r>
              <a:rPr lang="tr-TR" dirty="0"/>
              <a:t>tedavisi için bulunulan yerdeki hastanenin </a:t>
            </a:r>
            <a:r>
              <a:rPr lang="tr-TR" dirty="0" err="1"/>
              <a:t>pandemik</a:t>
            </a:r>
            <a:r>
              <a:rPr lang="tr-TR" dirty="0"/>
              <a:t> polikliniğine yönlendirilmesi için yerel sağlık otoritesine durum bildirildikten sonra tedavinin ne şekilde devam edeceğine hekim karar </a:t>
            </a:r>
            <a:r>
              <a:rPr lang="tr-TR" dirty="0" smtClean="0"/>
              <a:t>verecektir. </a:t>
            </a:r>
            <a:r>
              <a:rPr lang="tr-TR" dirty="0"/>
              <a:t>A</a:t>
            </a:r>
            <a:r>
              <a:rPr lang="tr-TR" dirty="0" smtClean="0"/>
              <a:t>ncak </a:t>
            </a:r>
            <a:r>
              <a:rPr lang="tr-TR" dirty="0"/>
              <a:t>iş yerinde tedavi süreci devam edemez.</a:t>
            </a:r>
          </a:p>
          <a:p>
            <a:r>
              <a:rPr lang="tr-TR" dirty="0" smtClean="0"/>
              <a:t>Hasta </a:t>
            </a:r>
            <a:r>
              <a:rPr lang="tr-TR" dirty="0"/>
              <a:t>personel iş yerinde çalışmaya devam etmemeli, tıbbi bakım ihtiyacı ise kuruluşun sağlık personeli tarafından verilebilmesi,</a:t>
            </a:r>
          </a:p>
          <a:p>
            <a:r>
              <a:rPr lang="tr-TR" dirty="0" smtClean="0"/>
              <a:t>Sadece </a:t>
            </a:r>
            <a:r>
              <a:rPr lang="tr-TR" dirty="0"/>
              <a:t>bu hasta kişi tarafından kullanılmak üzere bir oda/tuvalet belirlenmesi</a:t>
            </a:r>
            <a:r>
              <a:rPr lang="tr-TR" dirty="0" smtClean="0"/>
              <a:t>,</a:t>
            </a:r>
          </a:p>
          <a:p>
            <a:r>
              <a:rPr lang="tr-TR" dirty="0"/>
              <a:t>Hasta kişinin kuruluşta ortak alanları kullanmasının sınırlandırılması,</a:t>
            </a:r>
          </a:p>
          <a:p>
            <a:r>
              <a:rPr lang="tr-TR" dirty="0" smtClean="0"/>
              <a:t>Sürekli </a:t>
            </a:r>
            <a:r>
              <a:rPr lang="tr-TR" dirty="0"/>
              <a:t>kişisel koruyucu donanım kullanmasının sağlanması, öksürme hapşırma sonrası mutlaka el hijyeni sağlanması, çevre temasının minimuma indirilmesi,</a:t>
            </a:r>
          </a:p>
          <a:p>
            <a:endParaRPr lang="tr-TR" dirty="0"/>
          </a:p>
          <a:p>
            <a:endParaRPr lang="tr-TR" dirty="0"/>
          </a:p>
        </p:txBody>
      </p:sp>
    </p:spTree>
    <p:extLst>
      <p:ext uri="{BB962C8B-B14F-4D97-AF65-F5344CB8AC3E}">
        <p14:creationId xmlns="" xmlns:p14="http://schemas.microsoft.com/office/powerpoint/2010/main" val="1457245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828800"/>
            <a:ext cx="8512001" cy="4212563"/>
          </a:xfrm>
        </p:spPr>
        <p:txBody>
          <a:bodyPr>
            <a:normAutofit/>
          </a:bodyPr>
          <a:lstStyle/>
          <a:p>
            <a:r>
              <a:rPr lang="tr-TR" sz="2000" dirty="0"/>
              <a:t>Kişisel koruyucu donanım kullanımı hasta kişi tarafından </a:t>
            </a:r>
            <a:r>
              <a:rPr lang="tr-TR" sz="2000" dirty="0" err="1"/>
              <a:t>tolere</a:t>
            </a:r>
            <a:r>
              <a:rPr lang="tr-TR" sz="2000" dirty="0"/>
              <a:t> edilemezse, ağzı kaplayacak şekilde pamuklu bez (tek kullanımlık mendil) sağlanması ve kullanım sonrasında hemen bir tıbbı atık torbasına atılması. </a:t>
            </a:r>
            <a:endParaRPr lang="tr-TR" sz="2000" dirty="0" smtClean="0"/>
          </a:p>
          <a:p>
            <a:r>
              <a:rPr lang="tr-TR" sz="2000" dirty="0" smtClean="0"/>
              <a:t>Tıbbi </a:t>
            </a:r>
            <a:r>
              <a:rPr lang="tr-TR" sz="2000" dirty="0"/>
              <a:t>atık torbası mevcut değilse, sağlam çift plastik torbaya yerleştirip, kapatılması ve tıbbi atık olarak </a:t>
            </a:r>
            <a:r>
              <a:rPr lang="tr-TR" sz="2000" dirty="0" smtClean="0"/>
              <a:t>düşünülerek, evsel </a:t>
            </a:r>
            <a:r>
              <a:rPr lang="tr-TR" sz="2000" dirty="0"/>
              <a:t>atık olarak </a:t>
            </a:r>
            <a:r>
              <a:rPr lang="tr-TR" sz="2000" dirty="0" smtClean="0"/>
              <a:t>atılmasının </a:t>
            </a:r>
            <a:r>
              <a:rPr lang="tr-TR" sz="2000" dirty="0"/>
              <a:t>sağlanması; ellerin sabun ve suyla veya alkol bazlı el antiseptiği ile temizlenmesinin sağlanması,</a:t>
            </a:r>
          </a:p>
          <a:p>
            <a:r>
              <a:rPr lang="tr-TR" sz="2000" dirty="0"/>
              <a:t>Hastanın izole edildiği odanın havalandırılmasının sağlanması,</a:t>
            </a:r>
          </a:p>
          <a:p>
            <a:endParaRPr lang="tr-TR" dirty="0"/>
          </a:p>
        </p:txBody>
      </p:sp>
    </p:spTree>
    <p:extLst>
      <p:ext uri="{BB962C8B-B14F-4D97-AF65-F5344CB8AC3E}">
        <p14:creationId xmlns="" xmlns:p14="http://schemas.microsoft.com/office/powerpoint/2010/main" val="1339103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350335"/>
            <a:ext cx="8596668" cy="4691027"/>
          </a:xfrm>
        </p:spPr>
        <p:txBody>
          <a:bodyPr>
            <a:normAutofit/>
          </a:bodyPr>
          <a:lstStyle/>
          <a:p>
            <a:r>
              <a:rPr lang="tr-TR" sz="2000" dirty="0"/>
              <a:t>Belirgin Bulaşıcı hastalık semptomları (ateş, kuru öksürük veya nefes almada zorluk) olan bir kişi ile ilgilenirken, maske, göz koruması, eldiven ve önlük dâhil olmak üzere her zaman ek koruyucu donanım kullanılması. Kullanılan koruyucu donanımın dikkatlice (maskenin ön yüzüne temas edilmeden ve diğer koruyucuların kirli yüzeylerine temastan kaçınarak) çıkarılması,</a:t>
            </a:r>
          </a:p>
          <a:p>
            <a:r>
              <a:rPr lang="tr-TR" sz="2000" dirty="0"/>
              <a:t>İlk önce eldivenler ve elbisenin çıkarılması, el hijyeni yapılması, sonra göz koruması çıkarılması en son maskenin çıkarılması ve hemen sabun ve su veya alkol bazlı el antiseptiği ile ellerin temizlenmesi.</a:t>
            </a:r>
          </a:p>
          <a:p>
            <a:r>
              <a:rPr lang="tr-TR" sz="2000" dirty="0"/>
              <a:t>Belirtileri olan kişinin vücut sıvılarıyla temas eden eldivenleri ve diğer tek kullanımlık eşyaları tıbbi atık olarak kabul edilerek uygun şekilde bertaraf </a:t>
            </a:r>
            <a:r>
              <a:rPr lang="tr-TR" sz="2000" dirty="0" smtClean="0"/>
              <a:t>edilmesi, gerekmektedir.</a:t>
            </a:r>
            <a:endParaRPr lang="tr-TR" sz="2000" dirty="0"/>
          </a:p>
          <a:p>
            <a:endParaRPr lang="tr-TR" dirty="0"/>
          </a:p>
        </p:txBody>
      </p:sp>
    </p:spTree>
    <p:extLst>
      <p:ext uri="{BB962C8B-B14F-4D97-AF65-F5344CB8AC3E}">
        <p14:creationId xmlns="" xmlns:p14="http://schemas.microsoft.com/office/powerpoint/2010/main" val="2656805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KILAVUZA GÖRE HAZIRLAMANIZ GEREKEN İKİ ÖNEMLİ DOKÜMAN BULUNMAKTADIR.</a:t>
            </a:r>
            <a:endParaRPr lang="tr-TR" dirty="0"/>
          </a:p>
        </p:txBody>
      </p:sp>
      <p:sp>
        <p:nvSpPr>
          <p:cNvPr id="3" name="İçerik Yer Tutucusu 2"/>
          <p:cNvSpPr>
            <a:spLocks noGrp="1"/>
          </p:cNvSpPr>
          <p:nvPr>
            <p:ph idx="1"/>
          </p:nvPr>
        </p:nvSpPr>
        <p:spPr/>
        <p:txBody>
          <a:bodyPr>
            <a:normAutofit/>
          </a:bodyPr>
          <a:lstStyle/>
          <a:p>
            <a:pPr marL="0" indent="0">
              <a:buNone/>
            </a:pPr>
            <a:r>
              <a:rPr lang="tr-TR" sz="2000" dirty="0" smtClean="0"/>
              <a:t>1. Okullarınıza Covit-19 Pandemi Acil Durum Eylem Planı gönderilmiş ve MEBBİS+İSG Modülü Acil Durumlar Ekranına, eylem planını girmeniz istenmiştir.</a:t>
            </a:r>
          </a:p>
          <a:p>
            <a:pPr marL="0" indent="0">
              <a:buNone/>
            </a:pPr>
            <a:endParaRPr lang="tr-TR" sz="2000" dirty="0" smtClean="0"/>
          </a:p>
          <a:p>
            <a:pPr marL="0" indent="0">
              <a:buNone/>
            </a:pPr>
            <a:r>
              <a:rPr lang="tr-TR" sz="2000" dirty="0" smtClean="0"/>
              <a:t>2. Okullarınıza, Covit-19 </a:t>
            </a:r>
            <a:r>
              <a:rPr lang="tr-TR" sz="2000" dirty="0" err="1" smtClean="0"/>
              <a:t>Pandemi</a:t>
            </a:r>
            <a:r>
              <a:rPr lang="tr-TR" sz="2000" dirty="0" smtClean="0"/>
              <a:t> Risk Analizi gönderilmiş ve MEBBİS +İSG Modülü Risk Analizi Ekranına girişlerin yapılması istenmiştir.</a:t>
            </a:r>
            <a:endParaRPr lang="tr-TR" sz="2000" dirty="0"/>
          </a:p>
        </p:txBody>
      </p:sp>
    </p:spTree>
    <p:extLst>
      <p:ext uri="{BB962C8B-B14F-4D97-AF65-F5344CB8AC3E}">
        <p14:creationId xmlns="" xmlns:p14="http://schemas.microsoft.com/office/powerpoint/2010/main" val="4218330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836713"/>
            <a:ext cx="12192000" cy="5472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ağ Ok 3"/>
          <p:cNvSpPr/>
          <p:nvPr/>
        </p:nvSpPr>
        <p:spPr>
          <a:xfrm rot="13689506">
            <a:off x="1625104" y="4729447"/>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362150937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 xmlns:a14="http://schemas.microsoft.com/office/drawing/2010/main" val="0"/>
              </a:ext>
            </a:extLst>
          </a:blip>
          <a:srcRect/>
          <a:stretch>
            <a:fillRect/>
          </a:stretch>
        </p:blipFill>
        <p:spPr bwMode="auto">
          <a:xfrm>
            <a:off x="0" y="908720"/>
            <a:ext cx="12192000" cy="5472608"/>
          </a:xfrm>
          <a:prstGeom prst="rect">
            <a:avLst/>
          </a:prstGeom>
          <a:noFill/>
          <a:ln>
            <a:noFill/>
          </a:ln>
        </p:spPr>
      </p:pic>
      <p:sp>
        <p:nvSpPr>
          <p:cNvPr id="5" name="Sağ Ok 4"/>
          <p:cNvSpPr/>
          <p:nvPr/>
        </p:nvSpPr>
        <p:spPr>
          <a:xfrm rot="18471835">
            <a:off x="9270303" y="5197780"/>
            <a:ext cx="1361440" cy="571500"/>
          </a:xfrm>
          <a:prstGeom prst="rightArrow">
            <a:avLst/>
          </a:pr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17192895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 y="7303"/>
            <a:ext cx="12153900" cy="6843395"/>
          </a:xfrm>
          <a:prstGeom prst="rect">
            <a:avLst/>
          </a:prstGeom>
          <a:noFill/>
          <a:ln>
            <a:noFill/>
          </a:ln>
        </p:spPr>
      </p:pic>
      <p:sp>
        <p:nvSpPr>
          <p:cNvPr id="4" name="Oval 3"/>
          <p:cNvSpPr/>
          <p:nvPr/>
        </p:nvSpPr>
        <p:spPr>
          <a:xfrm>
            <a:off x="239350" y="116632"/>
            <a:ext cx="4076700" cy="723900"/>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379085169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 xmlns:a14="http://schemas.microsoft.com/office/drawing/2010/main" val="0"/>
              </a:ext>
            </a:extLst>
          </a:blip>
          <a:srcRect/>
          <a:stretch>
            <a:fillRect/>
          </a:stretch>
        </p:blipFill>
        <p:spPr bwMode="auto">
          <a:xfrm>
            <a:off x="-720758" y="-27384"/>
            <a:ext cx="13633515" cy="6885384"/>
          </a:xfrm>
          <a:prstGeom prst="rect">
            <a:avLst/>
          </a:prstGeom>
          <a:noFill/>
          <a:ln>
            <a:noFill/>
          </a:ln>
        </p:spPr>
      </p:pic>
      <p:sp>
        <p:nvSpPr>
          <p:cNvPr id="5" name="Oval 4"/>
          <p:cNvSpPr/>
          <p:nvPr/>
        </p:nvSpPr>
        <p:spPr>
          <a:xfrm>
            <a:off x="3887755" y="6093297"/>
            <a:ext cx="4076700" cy="847725"/>
          </a:xfrm>
          <a:prstGeom prst="ellipse">
            <a:avLst/>
          </a:prstGeom>
          <a:noFill/>
          <a:ln w="38100" cap="flat" cmpd="sng" algn="ctr">
            <a:solidFill>
              <a:srgbClr val="0000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 xmlns:p14="http://schemas.microsoft.com/office/powerpoint/2010/main" val="23719921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HAZIRLAMANIZ GEREKEN  BAZI TALİMATLAR</a:t>
            </a:r>
            <a:br>
              <a:rPr lang="tr-TR" dirty="0" smtClean="0"/>
            </a:br>
            <a:r>
              <a:rPr lang="tr-TR" dirty="0" smtClean="0"/>
              <a:t>               (Kılavuzu inceleyiniz)</a:t>
            </a:r>
            <a:endParaRPr lang="tr-TR" dirty="0"/>
          </a:p>
        </p:txBody>
      </p:sp>
      <p:sp>
        <p:nvSpPr>
          <p:cNvPr id="3" name="İçerik Yer Tutucusu 2"/>
          <p:cNvSpPr>
            <a:spLocks noGrp="1"/>
          </p:cNvSpPr>
          <p:nvPr>
            <p:ph idx="1"/>
          </p:nvPr>
        </p:nvSpPr>
        <p:spPr/>
        <p:txBody>
          <a:bodyPr/>
          <a:lstStyle/>
          <a:p>
            <a:endParaRPr lang="tr-TR" dirty="0"/>
          </a:p>
        </p:txBody>
      </p:sp>
      <p:pic>
        <p:nvPicPr>
          <p:cNvPr id="1026" name="Picture 2" descr="C:\Users\USER\Desktop\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5067" y="2255309"/>
            <a:ext cx="7059613" cy="3840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472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942109"/>
          </a:xfrm>
        </p:spPr>
        <p:txBody>
          <a:bodyPr/>
          <a:lstStyle/>
          <a:p>
            <a:pPr algn="ctr"/>
            <a:r>
              <a:rPr lang="tr-TR" dirty="0" smtClean="0"/>
              <a:t>Kılavuzun İçeriği</a:t>
            </a:r>
            <a:endParaRPr lang="tr-TR" dirty="0"/>
          </a:p>
        </p:txBody>
      </p:sp>
      <p:sp>
        <p:nvSpPr>
          <p:cNvPr id="3" name="İçerik Yer Tutucusu 2"/>
          <p:cNvSpPr>
            <a:spLocks noGrp="1"/>
          </p:cNvSpPr>
          <p:nvPr>
            <p:ph idx="1"/>
          </p:nvPr>
        </p:nvSpPr>
        <p:spPr>
          <a:xfrm>
            <a:off x="677334" y="1551709"/>
            <a:ext cx="8596668" cy="4489653"/>
          </a:xfrm>
        </p:spPr>
        <p:txBody>
          <a:bodyPr>
            <a:normAutofit fontScale="92500" lnSpcReduction="20000"/>
          </a:bodyPr>
          <a:lstStyle/>
          <a:p>
            <a:r>
              <a:rPr lang="tr-TR" sz="2000" dirty="0"/>
              <a:t>Toplu </a:t>
            </a:r>
            <a:r>
              <a:rPr lang="tr-TR" sz="2000" dirty="0" smtClean="0"/>
              <a:t>yaşam alanları, </a:t>
            </a:r>
            <a:r>
              <a:rPr lang="tr-TR" sz="2000" dirty="0"/>
              <a:t>özellikle çocuk </a:t>
            </a:r>
            <a:r>
              <a:rPr lang="tr-TR" sz="2000" dirty="0" smtClean="0"/>
              <a:t>sağlığı açısından okullar</a:t>
            </a:r>
            <a:r>
              <a:rPr lang="tr-TR" sz="2000" dirty="0"/>
              <a:t>,</a:t>
            </a:r>
            <a:br>
              <a:rPr lang="tr-TR" sz="2000" dirty="0"/>
            </a:br>
            <a:r>
              <a:rPr lang="tr-TR" sz="2000" dirty="0" smtClean="0"/>
              <a:t>kreşler </a:t>
            </a:r>
            <a:r>
              <a:rPr lang="tr-TR" sz="2000" dirty="0"/>
              <a:t>ve </a:t>
            </a:r>
            <a:r>
              <a:rPr lang="tr-TR" sz="2000" dirty="0" smtClean="0"/>
              <a:t>öğrenci yurtları, </a:t>
            </a:r>
            <a:r>
              <a:rPr lang="tr-TR" sz="2000" dirty="0"/>
              <a:t>bunun </a:t>
            </a:r>
            <a:r>
              <a:rPr lang="tr-TR" sz="2000" dirty="0" smtClean="0"/>
              <a:t>yanında </a:t>
            </a:r>
            <a:r>
              <a:rPr lang="tr-TR" sz="2000" dirty="0"/>
              <a:t>toplu </a:t>
            </a:r>
            <a:r>
              <a:rPr lang="tr-TR" sz="2000" dirty="0" smtClean="0"/>
              <a:t>kullanılan </a:t>
            </a:r>
            <a:r>
              <a:rPr lang="tr-TR" sz="2000" dirty="0"/>
              <a:t>spor</a:t>
            </a:r>
            <a:br>
              <a:rPr lang="tr-TR" sz="2000" dirty="0"/>
            </a:br>
            <a:r>
              <a:rPr lang="tr-TR" sz="2000" dirty="0" smtClean="0"/>
              <a:t>salonları, </a:t>
            </a:r>
            <a:r>
              <a:rPr lang="tr-TR" sz="2000" dirty="0"/>
              <a:t>yüzme </a:t>
            </a:r>
            <a:r>
              <a:rPr lang="tr-TR" sz="2000" dirty="0" smtClean="0"/>
              <a:t>havuzları vb</a:t>
            </a:r>
            <a:r>
              <a:rPr lang="tr-TR" sz="2000" dirty="0"/>
              <a:t>. </a:t>
            </a:r>
            <a:r>
              <a:rPr lang="tr-TR" sz="2000" dirty="0" smtClean="0"/>
              <a:t>bulaşıcı hastalıkların yayılımı bakımından yüksek riske sahip yerler olduğundan hijyen ve sanitasyonun uygulamalarının bu gibi yaşam alanlarında yönetilmesi gerekmektedir.</a:t>
            </a:r>
          </a:p>
          <a:p>
            <a:r>
              <a:rPr lang="tr-TR" sz="2000" dirty="0"/>
              <a:t>K</a:t>
            </a:r>
            <a:r>
              <a:rPr lang="tr-TR" sz="2000" dirty="0" smtClean="0"/>
              <a:t>ılavuz</a:t>
            </a:r>
            <a:r>
              <a:rPr lang="tr-TR" sz="2000" dirty="0"/>
              <a:t>, </a:t>
            </a:r>
            <a:r>
              <a:rPr lang="tr-TR" sz="2000" dirty="0" smtClean="0"/>
              <a:t>eğitim kurumlarında </a:t>
            </a:r>
            <a:r>
              <a:rPr lang="tr-TR" sz="2000" dirty="0"/>
              <a:t>esas </a:t>
            </a:r>
            <a:r>
              <a:rPr lang="tr-TR" sz="2000" dirty="0" smtClean="0"/>
              <a:t>olarak; «</a:t>
            </a:r>
            <a:r>
              <a:rPr lang="tr-TR" sz="2000" b="1" dirty="0" smtClean="0"/>
              <a:t>hijyen </a:t>
            </a:r>
            <a:r>
              <a:rPr lang="tr-TR" sz="2000" b="1" dirty="0"/>
              <a:t>ve sanitasyon </a:t>
            </a:r>
            <a:r>
              <a:rPr lang="tr-TR" sz="2000" b="1" dirty="0" smtClean="0"/>
              <a:t>kaynaklı salgın hastalıklara </a:t>
            </a:r>
            <a:r>
              <a:rPr lang="tr-TR" sz="2000" b="1" dirty="0"/>
              <a:t>yönelik, </a:t>
            </a:r>
            <a:r>
              <a:rPr lang="tr-TR" sz="2000" b="1" dirty="0" smtClean="0"/>
              <a:t>öğrencileri</a:t>
            </a:r>
            <a:r>
              <a:rPr lang="tr-TR" sz="2000" b="1" dirty="0"/>
              <a:t>, </a:t>
            </a:r>
            <a:r>
              <a:rPr lang="tr-TR" sz="2000" b="1" dirty="0" smtClean="0"/>
              <a:t>öğretmenleri</a:t>
            </a:r>
            <a:r>
              <a:rPr lang="tr-TR" sz="2000" b="1" dirty="0"/>
              <a:t>, </a:t>
            </a:r>
            <a:r>
              <a:rPr lang="tr-TR" sz="2000" b="1" dirty="0" smtClean="0"/>
              <a:t>diğer çalışanları </a:t>
            </a:r>
            <a:r>
              <a:rPr lang="tr-TR" sz="2000" b="1" dirty="0"/>
              <a:t>ve ilgili bütün </a:t>
            </a:r>
            <a:r>
              <a:rPr lang="tr-TR" sz="2000" b="1" dirty="0" smtClean="0"/>
              <a:t>tarafları korumaya </a:t>
            </a:r>
            <a:r>
              <a:rPr lang="tr-TR" sz="2000" b="1" dirty="0"/>
              <a:t>ve korunmaya yönelik hijyen </a:t>
            </a:r>
            <a:r>
              <a:rPr lang="tr-TR" sz="2000" b="1" dirty="0" smtClean="0"/>
              <a:t>uygulamalarını, bulaşın </a:t>
            </a:r>
            <a:r>
              <a:rPr lang="tr-TR" sz="2000" b="1" dirty="0"/>
              <a:t>önlenmesini ve </a:t>
            </a:r>
            <a:r>
              <a:rPr lang="tr-TR" sz="2000" b="1" dirty="0" smtClean="0"/>
              <a:t>kontrol tavsiyelerini» </a:t>
            </a:r>
            <a:r>
              <a:rPr lang="tr-TR" sz="2000" dirty="0" smtClean="0"/>
              <a:t>içermektedir</a:t>
            </a:r>
            <a:r>
              <a:rPr lang="tr-TR" sz="2000" dirty="0"/>
              <a:t>. </a:t>
            </a:r>
            <a:endParaRPr lang="tr-TR" sz="2000" dirty="0" smtClean="0"/>
          </a:p>
          <a:p>
            <a:r>
              <a:rPr lang="tr-TR" sz="2000" dirty="0"/>
              <a:t>Okullar, yurtlar ve </a:t>
            </a:r>
            <a:r>
              <a:rPr lang="tr-TR" sz="2000" dirty="0" smtClean="0"/>
              <a:t>kreşlerde, hijyen </a:t>
            </a:r>
            <a:r>
              <a:rPr lang="tr-TR" sz="2000" dirty="0"/>
              <a:t>ve </a:t>
            </a:r>
            <a:r>
              <a:rPr lang="tr-TR" sz="2000" dirty="0" smtClean="0"/>
              <a:t>sanitasyon uygulamalarının </a:t>
            </a:r>
            <a:r>
              <a:rPr lang="tr-TR" sz="2000" dirty="0"/>
              <a:t>sürdürülebilir </a:t>
            </a:r>
            <a:r>
              <a:rPr lang="tr-TR" sz="2000" dirty="0" smtClean="0"/>
              <a:t>kılındığı sürece sağlıklı ortamın oluşturulması </a:t>
            </a:r>
            <a:r>
              <a:rPr lang="tr-TR" sz="2000" dirty="0"/>
              <a:t>ve </a:t>
            </a:r>
            <a:r>
              <a:rPr lang="tr-TR" sz="2000" dirty="0" smtClean="0"/>
              <a:t>korunması mümkündür</a:t>
            </a:r>
            <a:r>
              <a:rPr lang="tr-TR" sz="2000" dirty="0"/>
              <a:t>. </a:t>
            </a:r>
            <a:endParaRPr lang="tr-TR" sz="2000" dirty="0" smtClean="0"/>
          </a:p>
          <a:p>
            <a:r>
              <a:rPr lang="tr-TR" sz="1900" dirty="0" smtClean="0"/>
              <a:t>Birleşmiş Milletler , yetersiz </a:t>
            </a:r>
            <a:r>
              <a:rPr lang="tr-TR" sz="1900" dirty="0"/>
              <a:t>temizlik yüzünden her </a:t>
            </a:r>
            <a:r>
              <a:rPr lang="tr-TR" sz="1900" dirty="0" smtClean="0"/>
              <a:t>yıl </a:t>
            </a:r>
            <a:r>
              <a:rPr lang="tr-TR" sz="1900" dirty="0"/>
              <a:t>1,5 </a:t>
            </a:r>
            <a:r>
              <a:rPr lang="tr-TR" sz="1900" dirty="0" smtClean="0"/>
              <a:t>milyon çocuğun hayatını kaybettiğini tahmin </a:t>
            </a:r>
            <a:r>
              <a:rPr lang="tr-TR" sz="1900" dirty="0"/>
              <a:t>etmektedir. Bu, her </a:t>
            </a:r>
            <a:r>
              <a:rPr lang="tr-TR" sz="1900" dirty="0" smtClean="0"/>
              <a:t>20 saniyede </a:t>
            </a:r>
            <a:r>
              <a:rPr lang="tr-TR" sz="1900" dirty="0"/>
              <a:t>1, her saatte 171, her gün 4.100 engellenebilir ölüm</a:t>
            </a:r>
            <a:br>
              <a:rPr lang="tr-TR" sz="1900" dirty="0"/>
            </a:br>
            <a:r>
              <a:rPr lang="tr-TR" sz="1900" dirty="0" smtClean="0"/>
              <a:t>anlamına </a:t>
            </a:r>
            <a:r>
              <a:rPr lang="tr-TR" sz="1900" dirty="0"/>
              <a:t>gelmektedir. </a:t>
            </a:r>
          </a:p>
        </p:txBody>
      </p:sp>
    </p:spTree>
    <p:extLst>
      <p:ext uri="{BB962C8B-B14F-4D97-AF65-F5344CB8AC3E}">
        <p14:creationId xmlns="" xmlns:p14="http://schemas.microsoft.com/office/powerpoint/2010/main" val="3169489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HAZIRLAMANIZ GEREKEN FORMLAR</a:t>
            </a:r>
            <a:r>
              <a:rPr lang="tr-TR" dirty="0"/>
              <a:t/>
            </a:r>
            <a:br>
              <a:rPr lang="tr-TR" dirty="0"/>
            </a:br>
            <a:r>
              <a:rPr lang="tr-TR" dirty="0" smtClean="0"/>
              <a:t>             (Kılavuzu inceleyiniz )</a:t>
            </a:r>
            <a:endParaRPr lang="tr-TR" dirty="0"/>
          </a:p>
        </p:txBody>
      </p:sp>
      <p:graphicFrame>
        <p:nvGraphicFramePr>
          <p:cNvPr id="5" name="Nesne 4"/>
          <p:cNvGraphicFramePr>
            <a:graphicFrameLocks noChangeAspect="1"/>
          </p:cNvGraphicFramePr>
          <p:nvPr>
            <p:extLst>
              <p:ext uri="{D42A27DB-BD31-4B8C-83A1-F6EECF244321}">
                <p14:modId xmlns="" xmlns:p14="http://schemas.microsoft.com/office/powerpoint/2010/main" val="3081999107"/>
              </p:ext>
            </p:extLst>
          </p:nvPr>
        </p:nvGraphicFramePr>
        <p:xfrm>
          <a:off x="2091267" y="1981200"/>
          <a:ext cx="5823480" cy="4951941"/>
        </p:xfrm>
        <a:graphic>
          <a:graphicData uri="http://schemas.openxmlformats.org/presentationml/2006/ole">
            <p:oleObj spid="_x0000_s5127" name="Belge" r:id="rId3" imgW="6317558" imgH="6882007" progId="Word.Document.12">
              <p:embed/>
            </p:oleObj>
          </a:graphicData>
        </a:graphic>
      </p:graphicFrame>
    </p:spTree>
    <p:extLst>
      <p:ext uri="{BB962C8B-B14F-4D97-AF65-F5344CB8AC3E}">
        <p14:creationId xmlns="" xmlns:p14="http://schemas.microsoft.com/office/powerpoint/2010/main" val="1255333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ENFEKSİYON ÖNLEME VE KONTROL PLANI</a:t>
            </a:r>
            <a:br>
              <a:rPr lang="tr-TR" dirty="0" smtClean="0"/>
            </a:br>
            <a:r>
              <a:rPr lang="tr-TR" dirty="0" smtClean="0"/>
              <a:t>                  (</a:t>
            </a:r>
            <a:r>
              <a:rPr lang="tr-TR" sz="2000" dirty="0" smtClean="0"/>
              <a:t>Kılavuzu inceleyiniz </a:t>
            </a:r>
            <a:r>
              <a:rPr lang="tr-TR" dirty="0" smtClean="0"/>
              <a:t>)</a:t>
            </a:r>
            <a:endParaRPr lang="tr-TR" dirty="0"/>
          </a:p>
        </p:txBody>
      </p:sp>
      <p:sp>
        <p:nvSpPr>
          <p:cNvPr id="3" name="İçerik Yer Tutucusu 2"/>
          <p:cNvSpPr>
            <a:spLocks noGrp="1"/>
          </p:cNvSpPr>
          <p:nvPr>
            <p:ph idx="1"/>
          </p:nvPr>
        </p:nvSpPr>
        <p:spPr>
          <a:xfrm>
            <a:off x="685801" y="1930401"/>
            <a:ext cx="8596668" cy="4390362"/>
          </a:xfrm>
        </p:spPr>
        <p:txBody>
          <a:bodyPr>
            <a:normAutofit fontScale="70000" lnSpcReduction="20000"/>
          </a:bodyPr>
          <a:lstStyle/>
          <a:p>
            <a:pPr marL="0" indent="0">
              <a:buNone/>
            </a:pPr>
            <a:r>
              <a:rPr lang="tr-TR" dirty="0"/>
              <a:t> a) Salgın hastalık dönemlerine (COVID-19 vb.) özgü, bulaş riskini minimum düzeyde tutacak şekilde, kapasite kullanımını ve KKD gerekliliklerini içermekte mi? 					</a:t>
            </a:r>
          </a:p>
          <a:p>
            <a:pPr marL="0" indent="0">
              <a:buNone/>
            </a:pPr>
            <a:r>
              <a:rPr lang="tr-TR" dirty="0"/>
              <a:t>b)Uygun temizlik ve dezenfeksiyon işlemleri					</a:t>
            </a:r>
          </a:p>
          <a:p>
            <a:pPr marL="0" indent="0">
              <a:buNone/>
            </a:pPr>
            <a:r>
              <a:rPr lang="tr-TR" dirty="0" smtClean="0"/>
              <a:t>c) </a:t>
            </a:r>
            <a:r>
              <a:rPr lang="tr-TR" dirty="0"/>
              <a:t>Salgın durumlarında  kuruluşa acil durumlar haricinde ziyaretçi kabul edilmemesi ile ilgili bilgilendirme ve gerekli tedbirleri alınması					</a:t>
            </a:r>
          </a:p>
          <a:p>
            <a:pPr marL="0" indent="0">
              <a:buNone/>
            </a:pPr>
            <a:r>
              <a:rPr lang="tr-TR" dirty="0" smtClean="0"/>
              <a:t>d) </a:t>
            </a:r>
            <a:r>
              <a:rPr lang="tr-TR" dirty="0"/>
              <a:t>Salgın durumlarında  bulaşma riskini artıracağından dolayı zorunlu olmayan toplu etkinliklerin yapılmamasını, gerekli olan etkinliklerin uygun önlemler  alınarak kontrollü yapılmasını içermekte mi?					</a:t>
            </a:r>
          </a:p>
          <a:p>
            <a:pPr marL="0" indent="0">
              <a:buNone/>
            </a:pPr>
            <a:r>
              <a:rPr lang="tr-TR" dirty="0" smtClean="0"/>
              <a:t>e) </a:t>
            </a:r>
            <a:r>
              <a:rPr lang="tr-TR" dirty="0"/>
              <a:t>Salgın durumlarında öğrenciler ve personelin devamsızlıklarının takip edilmesi, devamsızlıklardaki artışların salgın hastalıklarla ilişkili olması halinde yapılacaklar belirlenmiş mi?				</a:t>
            </a:r>
            <a:endParaRPr lang="tr-TR" dirty="0" smtClean="0"/>
          </a:p>
          <a:p>
            <a:pPr marL="0" indent="0">
              <a:buNone/>
            </a:pPr>
            <a:r>
              <a:rPr lang="tr-TR" dirty="0"/>
              <a:t>f</a:t>
            </a:r>
            <a:r>
              <a:rPr lang="tr-TR" dirty="0" smtClean="0"/>
              <a:t>)  Salgın durumlarında  semptomları olan hastaları tespit edebilmeye yönelik uygulamaları  içermekte mi?					</a:t>
            </a:r>
          </a:p>
          <a:p>
            <a:r>
              <a:rPr lang="tr-TR" dirty="0"/>
              <a:t>NOT : 					</a:t>
            </a:r>
          </a:p>
          <a:p>
            <a:r>
              <a:rPr lang="tr-TR" dirty="0"/>
              <a:t>1- Enfeksiyon Önleme ve Kontrol Eylem Planı Kurum Risk Değerlendirme Formunda saptanan tehlike unsurları ile uyumlu olmalıdır					</a:t>
            </a:r>
          </a:p>
          <a:p>
            <a:r>
              <a:rPr lang="tr-TR" dirty="0"/>
              <a:t>2- </a:t>
            </a:r>
            <a:r>
              <a:rPr lang="tr-TR" dirty="0" smtClean="0"/>
              <a:t>"Enfeksiyon </a:t>
            </a:r>
            <a:r>
              <a:rPr lang="tr-TR" dirty="0"/>
              <a:t>Önleme ve Kontrol </a:t>
            </a:r>
            <a:r>
              <a:rPr lang="tr-TR" dirty="0" smtClean="0"/>
              <a:t>Eylem Planı’na  </a:t>
            </a:r>
            <a:r>
              <a:rPr lang="tr-TR" dirty="0"/>
              <a:t>her </a:t>
            </a:r>
            <a:r>
              <a:rPr lang="tr-TR" dirty="0" smtClean="0"/>
              <a:t>kuruluş, kendine </a:t>
            </a:r>
            <a:r>
              <a:rPr lang="tr-TR" dirty="0"/>
              <a:t>özgü ekleme ve çıkarmalar yapabilir.					</a:t>
            </a:r>
          </a:p>
          <a:p>
            <a:r>
              <a:rPr lang="tr-TR" dirty="0"/>
              <a:t>3- Servis aracı, Pansiyon, spor salonu, atölye, yemekhane vb.  faklı birimler ve uygulamaları bulunan kurumlar her birimi ayrı ayrı değerlendirmelidir.	</a:t>
            </a:r>
            <a:endParaRPr lang="tr-TR" dirty="0" smtClean="0"/>
          </a:p>
          <a:p>
            <a:pPr marL="0" indent="0">
              <a:buNone/>
            </a:pPr>
            <a:r>
              <a:rPr lang="tr-TR" dirty="0" smtClean="0"/>
              <a:t>       </a:t>
            </a:r>
            <a:r>
              <a:rPr lang="tr-TR" dirty="0"/>
              <a:t>			</a:t>
            </a:r>
          </a:p>
          <a:p>
            <a:endParaRPr lang="tr-TR" dirty="0"/>
          </a:p>
        </p:txBody>
      </p:sp>
    </p:spTree>
    <p:extLst>
      <p:ext uri="{BB962C8B-B14F-4D97-AF65-F5344CB8AC3E}">
        <p14:creationId xmlns="" xmlns:p14="http://schemas.microsoft.com/office/powerpoint/2010/main" val="470589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SALGIN ACİL DURUM İLETİŞİM PLANI</a:t>
            </a:r>
            <a:endParaRPr lang="tr-TR"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766" y="2160588"/>
            <a:ext cx="5724506" cy="3881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9649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LÜTFEN DİKKAT</a:t>
            </a:r>
            <a:endParaRPr lang="tr-TR" dirty="0"/>
          </a:p>
        </p:txBody>
      </p:sp>
      <p:sp>
        <p:nvSpPr>
          <p:cNvPr id="3" name="İçerik Yer Tutucusu 2"/>
          <p:cNvSpPr>
            <a:spLocks noGrp="1"/>
          </p:cNvSpPr>
          <p:nvPr>
            <p:ph idx="1"/>
          </p:nvPr>
        </p:nvSpPr>
        <p:spPr/>
        <p:txBody>
          <a:bodyPr/>
          <a:lstStyle/>
          <a:p>
            <a:r>
              <a:rPr lang="tr-TR" dirty="0" smtClean="0"/>
              <a:t>Bu sunum kılavuz hakkında genel bilgilendirme olup detaylarla ilgili olarak tüm </a:t>
            </a:r>
            <a:r>
              <a:rPr lang="tr-TR" dirty="0"/>
              <a:t>yöneticilerimizin </a:t>
            </a:r>
            <a:r>
              <a:rPr lang="tr-TR" dirty="0" smtClean="0"/>
              <a:t>«Eğitim </a:t>
            </a:r>
            <a:r>
              <a:rPr lang="tr-TR" dirty="0"/>
              <a:t>Kurumlarında Hijyen Şartlarının Geliştirilmesi ve Enfeksiyon Önleme Kontrol </a:t>
            </a:r>
            <a:r>
              <a:rPr lang="tr-TR" dirty="0" smtClean="0"/>
              <a:t>Kılavuzu» nu incelemeleri, öz değerlendirme formunu objektif olarak doldurmaları ve bakanlığımızın açmış olduğu portal üzerinde gerekli veri girişlerini yapmalarıdır. </a:t>
            </a:r>
          </a:p>
          <a:p>
            <a:endParaRPr lang="tr-TR" dirty="0"/>
          </a:p>
          <a:p>
            <a:pPr marL="0" indent="0">
              <a:buNone/>
            </a:pPr>
            <a:endParaRPr lang="tr-TR" dirty="0"/>
          </a:p>
        </p:txBody>
      </p:sp>
    </p:spTree>
    <p:extLst>
      <p:ext uri="{BB962C8B-B14F-4D97-AF65-F5344CB8AC3E}">
        <p14:creationId xmlns="" xmlns:p14="http://schemas.microsoft.com/office/powerpoint/2010/main" val="2810082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4572000"/>
          </a:xfrm>
        </p:spPr>
        <p:txBody>
          <a:bodyPr/>
          <a:lstStyle/>
          <a:p>
            <a:pPr algn="ctr"/>
            <a:r>
              <a:rPr lang="tr-TR" dirty="0" smtClean="0"/>
              <a:t>TEŞEKKÜRLER</a:t>
            </a:r>
            <a:endParaRPr lang="tr-TR" dirty="0"/>
          </a:p>
        </p:txBody>
      </p:sp>
    </p:spTree>
    <p:extLst>
      <p:ext uri="{BB962C8B-B14F-4D97-AF65-F5344CB8AC3E}">
        <p14:creationId xmlns="" xmlns:p14="http://schemas.microsoft.com/office/powerpoint/2010/main" val="226928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17418"/>
          </a:xfrm>
        </p:spPr>
        <p:txBody>
          <a:bodyPr>
            <a:normAutofit/>
          </a:bodyPr>
          <a:lstStyle/>
          <a:p>
            <a:pPr algn="ctr"/>
            <a:r>
              <a:rPr lang="tr-TR" sz="4400" dirty="0" smtClean="0"/>
              <a:t>Salgın Türleri</a:t>
            </a:r>
            <a:endParaRPr lang="tr-TR" sz="4400" dirty="0"/>
          </a:p>
        </p:txBody>
      </p:sp>
      <p:sp>
        <p:nvSpPr>
          <p:cNvPr id="3" name="İçerik Yer Tutucusu 2"/>
          <p:cNvSpPr>
            <a:spLocks noGrp="1"/>
          </p:cNvSpPr>
          <p:nvPr>
            <p:ph idx="1"/>
          </p:nvPr>
        </p:nvSpPr>
        <p:spPr>
          <a:xfrm>
            <a:off x="677334" y="1427019"/>
            <a:ext cx="8596668" cy="4614344"/>
          </a:xfrm>
        </p:spPr>
        <p:txBody>
          <a:bodyPr>
            <a:noAutofit/>
          </a:bodyPr>
          <a:lstStyle/>
          <a:p>
            <a:r>
              <a:rPr lang="tr-TR" sz="2400" b="1" dirty="0" err="1" smtClean="0"/>
              <a:t>Sporadi</a:t>
            </a:r>
            <a:r>
              <a:rPr lang="tr-TR" sz="2400" b="1" dirty="0"/>
              <a:t>: </a:t>
            </a:r>
            <a:r>
              <a:rPr lang="tr-TR" sz="2400" dirty="0"/>
              <a:t>Bir enfeksiyon </a:t>
            </a:r>
            <a:r>
              <a:rPr lang="tr-TR" sz="2400" dirty="0" smtClean="0"/>
              <a:t>hastalığının değişik bölgelerde </a:t>
            </a:r>
            <a:r>
              <a:rPr lang="tr-TR" sz="2400" dirty="0"/>
              <a:t>tek</a:t>
            </a:r>
            <a:br>
              <a:rPr lang="tr-TR" sz="2400" dirty="0"/>
            </a:br>
            <a:r>
              <a:rPr lang="tr-TR" sz="2400" dirty="0"/>
              <a:t>tük olgular halinde görülmesi (Kuduz</a:t>
            </a:r>
            <a:r>
              <a:rPr lang="tr-TR" sz="2400" dirty="0" smtClean="0"/>
              <a:t>)</a:t>
            </a:r>
          </a:p>
          <a:p>
            <a:r>
              <a:rPr lang="tr-TR" sz="2400" b="1" dirty="0" err="1" smtClean="0"/>
              <a:t>Endemi</a:t>
            </a:r>
            <a:r>
              <a:rPr lang="tr-TR" sz="2400" b="1" dirty="0"/>
              <a:t>: </a:t>
            </a:r>
            <a:r>
              <a:rPr lang="tr-TR" sz="2400" dirty="0"/>
              <a:t>Bir enfeksiyon </a:t>
            </a:r>
            <a:r>
              <a:rPr lang="tr-TR" sz="2400" dirty="0" smtClean="0"/>
              <a:t>hastalığının </a:t>
            </a:r>
            <a:r>
              <a:rPr lang="tr-TR" sz="2400" dirty="0"/>
              <a:t>belirli bir ülke ya </a:t>
            </a:r>
            <a:r>
              <a:rPr lang="tr-TR" sz="2400" dirty="0" smtClean="0"/>
              <a:t>da bölgede </a:t>
            </a:r>
            <a:r>
              <a:rPr lang="tr-TR" sz="2400" dirty="0"/>
              <a:t>iklim ve </a:t>
            </a:r>
            <a:r>
              <a:rPr lang="tr-TR" sz="2400" dirty="0" smtClean="0"/>
              <a:t>coğrafi koşullara bağlı olarak devamlı görülmesi </a:t>
            </a:r>
            <a:r>
              <a:rPr lang="tr-TR" sz="2400" dirty="0"/>
              <a:t>(</a:t>
            </a:r>
            <a:r>
              <a:rPr lang="tr-TR" sz="2400" dirty="0" smtClean="0"/>
              <a:t>Sıtma</a:t>
            </a:r>
            <a:r>
              <a:rPr lang="tr-TR" sz="2400" dirty="0"/>
              <a:t>, Ş</a:t>
            </a:r>
            <a:r>
              <a:rPr lang="tr-TR" sz="2400" dirty="0" smtClean="0"/>
              <a:t>ark çıbanı)</a:t>
            </a:r>
          </a:p>
          <a:p>
            <a:r>
              <a:rPr lang="tr-TR" sz="2400" dirty="0"/>
              <a:t>E</a:t>
            </a:r>
            <a:r>
              <a:rPr lang="tr-TR" sz="2400" b="1" dirty="0" smtClean="0"/>
              <a:t>pidemi</a:t>
            </a:r>
            <a:r>
              <a:rPr lang="tr-TR" sz="2400" b="1" dirty="0"/>
              <a:t>: </a:t>
            </a:r>
            <a:r>
              <a:rPr lang="tr-TR" sz="2400" dirty="0" err="1"/>
              <a:t>Sporadik</a:t>
            </a:r>
            <a:r>
              <a:rPr lang="tr-TR" sz="2400" dirty="0"/>
              <a:t> ya da endemik olarak bulunan bir </a:t>
            </a:r>
            <a:r>
              <a:rPr lang="tr-TR" sz="2400" dirty="0" smtClean="0"/>
              <a:t>hastalığın</a:t>
            </a:r>
            <a:r>
              <a:rPr lang="tr-TR" sz="2400" dirty="0"/>
              <a:t>, uygun </a:t>
            </a:r>
            <a:r>
              <a:rPr lang="tr-TR" sz="2400" dirty="0" smtClean="0"/>
              <a:t>koşullarda hızla yayılarak salgın biçimine dönüşmesi </a:t>
            </a:r>
            <a:r>
              <a:rPr lang="tr-TR" sz="2400" dirty="0"/>
              <a:t>(</a:t>
            </a:r>
            <a:r>
              <a:rPr lang="tr-TR" sz="2400" dirty="0" smtClean="0"/>
              <a:t>Bağırsak hastalığı, </a:t>
            </a:r>
            <a:r>
              <a:rPr lang="tr-TR" sz="2400" dirty="0"/>
              <a:t>Grip, Tifo</a:t>
            </a:r>
            <a:r>
              <a:rPr lang="tr-TR" sz="2400" dirty="0" smtClean="0"/>
              <a:t>)</a:t>
            </a:r>
          </a:p>
          <a:p>
            <a:r>
              <a:rPr lang="tr-TR" sz="2400" b="1" dirty="0" err="1" smtClean="0"/>
              <a:t>Pandemi</a:t>
            </a:r>
            <a:r>
              <a:rPr lang="tr-TR" sz="2400" b="1" dirty="0"/>
              <a:t>: </a:t>
            </a:r>
            <a:r>
              <a:rPr lang="tr-TR" sz="2400" dirty="0"/>
              <a:t>Bir enfeksiyon </a:t>
            </a:r>
            <a:r>
              <a:rPr lang="tr-TR" sz="2400" dirty="0" smtClean="0"/>
              <a:t>hastalığının hızla yayılarak </a:t>
            </a:r>
            <a:r>
              <a:rPr lang="tr-TR" sz="2400" dirty="0"/>
              <a:t>ülke</a:t>
            </a:r>
            <a:br>
              <a:rPr lang="tr-TR" sz="2400" dirty="0"/>
            </a:br>
            <a:r>
              <a:rPr lang="tr-TR" sz="2400" dirty="0"/>
              <a:t>ya da </a:t>
            </a:r>
            <a:r>
              <a:rPr lang="tr-TR" sz="2400" dirty="0" smtClean="0"/>
              <a:t>kıtalar arasında salgın yapması </a:t>
            </a:r>
            <a:r>
              <a:rPr lang="tr-TR" sz="2400" dirty="0"/>
              <a:t>(</a:t>
            </a:r>
            <a:r>
              <a:rPr lang="tr-TR" sz="2400" dirty="0" smtClean="0"/>
              <a:t>Kuş </a:t>
            </a:r>
            <a:r>
              <a:rPr lang="tr-TR" sz="2400" dirty="0"/>
              <a:t>gribi, SARS, </a:t>
            </a:r>
            <a:r>
              <a:rPr lang="tr-TR" sz="2400" dirty="0" smtClean="0"/>
              <a:t>HIV/AIDS</a:t>
            </a:r>
            <a:r>
              <a:rPr lang="tr-TR" sz="2400" dirty="0"/>
              <a:t>, COVID-19) </a:t>
            </a:r>
            <a:br>
              <a:rPr lang="tr-TR" sz="2400" dirty="0"/>
            </a:br>
            <a:endParaRPr lang="tr-TR" sz="2400" dirty="0"/>
          </a:p>
        </p:txBody>
      </p:sp>
    </p:spTree>
    <p:extLst>
      <p:ext uri="{BB962C8B-B14F-4D97-AF65-F5344CB8AC3E}">
        <p14:creationId xmlns="" xmlns:p14="http://schemas.microsoft.com/office/powerpoint/2010/main" val="3184421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Enfeksiyon Hastalıklarının Bulaşma Yolları ve Bu Yollarla Bulaşan Hastalıklar</a:t>
            </a:r>
            <a:endParaRPr lang="tr-TR" dirty="0"/>
          </a:p>
        </p:txBody>
      </p:sp>
      <p:sp>
        <p:nvSpPr>
          <p:cNvPr id="3" name="İçerik Yer Tutucusu 2"/>
          <p:cNvSpPr>
            <a:spLocks noGrp="1"/>
          </p:cNvSpPr>
          <p:nvPr>
            <p:ph idx="1"/>
          </p:nvPr>
        </p:nvSpPr>
        <p:spPr>
          <a:xfrm>
            <a:off x="677334" y="2160589"/>
            <a:ext cx="8596668" cy="3920722"/>
          </a:xfrm>
        </p:spPr>
        <p:txBody>
          <a:bodyPr>
            <a:normAutofit fontScale="55000" lnSpcReduction="20000"/>
          </a:bodyPr>
          <a:lstStyle/>
          <a:p>
            <a:r>
              <a:rPr lang="tr-TR" sz="2900" dirty="0" smtClean="0">
                <a:solidFill>
                  <a:srgbClr val="C00000"/>
                </a:solidFill>
              </a:rPr>
              <a:t>Solunum Yolu </a:t>
            </a:r>
            <a:r>
              <a:rPr lang="tr-TR" sz="2900" dirty="0" smtClean="0"/>
              <a:t>: </a:t>
            </a:r>
            <a:r>
              <a:rPr lang="tr-TR" sz="2900" dirty="0"/>
              <a:t>Bu yolla </a:t>
            </a:r>
            <a:r>
              <a:rPr lang="tr-TR" sz="2900" dirty="0" smtClean="0"/>
              <a:t>giriş,  </a:t>
            </a:r>
            <a:r>
              <a:rPr lang="tr-TR" sz="2900" dirty="0"/>
              <a:t>hasta veya </a:t>
            </a:r>
            <a:r>
              <a:rPr lang="tr-TR" sz="2900" dirty="0" smtClean="0"/>
              <a:t>taşıyıcılarla </a:t>
            </a:r>
            <a:r>
              <a:rPr lang="tr-TR" sz="2900" dirty="0"/>
              <a:t>direkt </a:t>
            </a:r>
            <a:r>
              <a:rPr lang="tr-TR" sz="2900" dirty="0" smtClean="0"/>
              <a:t>temas </a:t>
            </a:r>
            <a:r>
              <a:rPr lang="tr-TR" sz="2900" dirty="0"/>
              <a:t>veya </a:t>
            </a:r>
            <a:r>
              <a:rPr lang="tr-TR" sz="2900" dirty="0" err="1"/>
              <a:t>enfekte</a:t>
            </a:r>
            <a:r>
              <a:rPr lang="tr-TR" sz="2900" dirty="0"/>
              <a:t> </a:t>
            </a:r>
            <a:r>
              <a:rPr lang="tr-TR" sz="2900" dirty="0" smtClean="0"/>
              <a:t>damlacıklarının </a:t>
            </a:r>
            <a:r>
              <a:rPr lang="tr-TR" sz="2900" dirty="0"/>
              <a:t>solunan havaya </a:t>
            </a:r>
            <a:r>
              <a:rPr lang="tr-TR" sz="2900" dirty="0" smtClean="0"/>
              <a:t>karışması sonucu oluşabilir. </a:t>
            </a:r>
            <a:r>
              <a:rPr lang="tr-TR" sz="2100" b="1" u="sng" dirty="0" smtClean="0"/>
              <a:t>(kızamık, kızamıkçık, tüberküloz, grip gibi.)</a:t>
            </a:r>
          </a:p>
          <a:p>
            <a:pPr marL="0" indent="0">
              <a:buNone/>
            </a:pPr>
            <a:endParaRPr lang="tr-TR" sz="2100" b="1" u="sng" dirty="0" smtClean="0"/>
          </a:p>
          <a:p>
            <a:r>
              <a:rPr lang="tr-TR" sz="2900" dirty="0" smtClean="0"/>
              <a:t> </a:t>
            </a:r>
            <a:r>
              <a:rPr lang="tr-TR" sz="2900" dirty="0" smtClean="0">
                <a:solidFill>
                  <a:srgbClr val="C00000"/>
                </a:solidFill>
              </a:rPr>
              <a:t>Sindirim Yolu </a:t>
            </a:r>
            <a:r>
              <a:rPr lang="tr-TR" sz="2900" dirty="0" smtClean="0"/>
              <a:t>: Bu yolla bulaş besinler, </a:t>
            </a:r>
            <a:r>
              <a:rPr lang="tr-TR" sz="2900" dirty="0"/>
              <a:t>içecekler (su, </a:t>
            </a:r>
            <a:r>
              <a:rPr lang="tr-TR" sz="2900" dirty="0" smtClean="0"/>
              <a:t>süt </a:t>
            </a:r>
            <a:r>
              <a:rPr lang="tr-TR" sz="2900" dirty="0"/>
              <a:t>vb.),</a:t>
            </a:r>
            <a:br>
              <a:rPr lang="tr-TR" sz="2900" dirty="0"/>
            </a:br>
            <a:r>
              <a:rPr lang="tr-TR" sz="2900" dirty="0" err="1"/>
              <a:t>kontamine</a:t>
            </a:r>
            <a:r>
              <a:rPr lang="tr-TR" sz="2900" dirty="0"/>
              <a:t> eller, </a:t>
            </a:r>
            <a:r>
              <a:rPr lang="tr-TR" sz="2900" dirty="0" smtClean="0"/>
              <a:t>tırnaklar aracılığı </a:t>
            </a:r>
            <a:r>
              <a:rPr lang="tr-TR" sz="2900" dirty="0"/>
              <a:t>ile </a:t>
            </a:r>
            <a:r>
              <a:rPr lang="tr-TR" sz="2900" dirty="0" smtClean="0"/>
              <a:t>olur. </a:t>
            </a:r>
            <a:r>
              <a:rPr lang="tr-TR" sz="2300" b="1" u="sng" dirty="0" smtClean="0"/>
              <a:t>(</a:t>
            </a:r>
            <a:r>
              <a:rPr lang="it-IT" sz="2300" b="1" u="sng" dirty="0" smtClean="0"/>
              <a:t>tifo,</a:t>
            </a:r>
            <a:r>
              <a:rPr lang="tr-TR" sz="2300" b="1" u="sng" dirty="0" smtClean="0"/>
              <a:t> </a:t>
            </a:r>
            <a:r>
              <a:rPr lang="it-IT" sz="2300" b="1" u="sng" dirty="0" smtClean="0"/>
              <a:t>paratifo</a:t>
            </a:r>
            <a:r>
              <a:rPr lang="it-IT" sz="2300" b="1" u="sng" dirty="0"/>
              <a:t>, kolera, basilli dizanteri, </a:t>
            </a:r>
            <a:r>
              <a:rPr lang="tr-TR" sz="2300" b="1" u="sng" dirty="0" smtClean="0"/>
              <a:t>şarbon</a:t>
            </a:r>
            <a:r>
              <a:rPr lang="tr-TR" sz="2300" b="1" u="sng" dirty="0"/>
              <a:t>, </a:t>
            </a:r>
            <a:r>
              <a:rPr lang="tr-TR" sz="2300" b="1" u="sng" dirty="0" smtClean="0"/>
              <a:t>şap</a:t>
            </a:r>
            <a:r>
              <a:rPr lang="tr-TR" sz="2300" b="1" u="sng" dirty="0"/>
              <a:t> </a:t>
            </a:r>
            <a:r>
              <a:rPr lang="tr-TR" sz="2300" b="1" u="sng" dirty="0" smtClean="0"/>
              <a:t>hastalığı, </a:t>
            </a:r>
            <a:r>
              <a:rPr lang="tr-TR" sz="2300" b="1" u="sng" dirty="0" err="1" smtClean="0"/>
              <a:t>brusella</a:t>
            </a:r>
            <a:r>
              <a:rPr lang="tr-TR" sz="2300" b="1" u="sng" dirty="0" smtClean="0"/>
              <a:t> gibi)</a:t>
            </a:r>
          </a:p>
          <a:p>
            <a:pPr marL="0" indent="0">
              <a:buNone/>
            </a:pPr>
            <a:endParaRPr lang="tr-TR" sz="2300" b="1" u="sng" dirty="0" smtClean="0"/>
          </a:p>
          <a:p>
            <a:r>
              <a:rPr lang="tr-TR" sz="2900" dirty="0" smtClean="0">
                <a:solidFill>
                  <a:srgbClr val="C00000"/>
                </a:solidFill>
              </a:rPr>
              <a:t>Temas Yolu </a:t>
            </a:r>
            <a:r>
              <a:rPr lang="tr-TR" sz="2900" dirty="0" smtClean="0"/>
              <a:t>:  Bazı enfeksiyon etkenleri de temas yolu ile bulaşır. </a:t>
            </a:r>
            <a:r>
              <a:rPr lang="tr-TR" sz="2600" b="1" u="sng" dirty="0" smtClean="0"/>
              <a:t>(</a:t>
            </a:r>
            <a:r>
              <a:rPr lang="tr-TR" sz="2600" b="1" u="sng" dirty="0"/>
              <a:t>U</a:t>
            </a:r>
            <a:r>
              <a:rPr lang="es-ES" sz="2600" b="1" u="sng" dirty="0" smtClean="0"/>
              <a:t>yuz</a:t>
            </a:r>
            <a:r>
              <a:rPr lang="es-ES" sz="2600" b="1" u="sng" dirty="0"/>
              <a:t>, kuduz, </a:t>
            </a:r>
            <a:r>
              <a:rPr lang="tr-TR" sz="2600" b="1" u="sng" dirty="0"/>
              <a:t>Ş</a:t>
            </a:r>
            <a:r>
              <a:rPr lang="es-ES" sz="2600" b="1" u="sng" dirty="0"/>
              <a:t>arbon, lupus</a:t>
            </a:r>
            <a:r>
              <a:rPr lang="tr-TR" sz="2600" b="1" u="sng" dirty="0"/>
              <a:t>, </a:t>
            </a:r>
            <a:r>
              <a:rPr lang="es-ES" sz="2600" b="1" u="sng" dirty="0"/>
              <a:t>mantar </a:t>
            </a:r>
            <a:r>
              <a:rPr lang="tr-TR" sz="2600" b="1" u="sng" dirty="0"/>
              <a:t>gibi</a:t>
            </a:r>
            <a:r>
              <a:rPr lang="tr-TR" sz="2600" b="1" u="sng" dirty="0" smtClean="0"/>
              <a:t>)</a:t>
            </a:r>
          </a:p>
          <a:p>
            <a:endParaRPr lang="tr-TR" sz="2600" b="1" u="sng" dirty="0" smtClean="0"/>
          </a:p>
          <a:p>
            <a:r>
              <a:rPr lang="tr-TR" sz="2900" dirty="0">
                <a:solidFill>
                  <a:srgbClr val="C00000"/>
                </a:solidFill>
              </a:rPr>
              <a:t>Vektörler (Aracı) Yoluyla Bulaşma </a:t>
            </a:r>
            <a:r>
              <a:rPr lang="tr-TR" sz="2900" dirty="0"/>
              <a:t>: Bazı enfeksiyon etkenleri aracılar vasıtasıyla bulaşır. </a:t>
            </a:r>
            <a:r>
              <a:rPr lang="tr-TR" sz="2600" b="1" u="sng" dirty="0"/>
              <a:t>(pireler, keneler, bitler, enjektörler, iğneler, cerrahi aletler, serum gibi)</a:t>
            </a:r>
            <a:br>
              <a:rPr lang="tr-TR" sz="2600" b="1" u="sng" dirty="0"/>
            </a:br>
            <a:endParaRPr lang="tr-TR" sz="2600" b="1" u="sng" dirty="0"/>
          </a:p>
          <a:p>
            <a:pPr marL="0" indent="0">
              <a:buNone/>
            </a:pPr>
            <a:r>
              <a:rPr lang="es-ES" sz="2900" dirty="0"/>
              <a:t/>
            </a:r>
            <a:br>
              <a:rPr lang="es-ES" sz="2900" dirty="0"/>
            </a:br>
            <a:endParaRPr lang="tr-TR" dirty="0"/>
          </a:p>
        </p:txBody>
      </p:sp>
    </p:spTree>
    <p:extLst>
      <p:ext uri="{BB962C8B-B14F-4D97-AF65-F5344CB8AC3E}">
        <p14:creationId xmlns="" xmlns:p14="http://schemas.microsoft.com/office/powerpoint/2010/main" val="71787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07688"/>
          </a:xfrm>
        </p:spPr>
        <p:txBody>
          <a:bodyPr>
            <a:normAutofit fontScale="90000"/>
          </a:bodyPr>
          <a:lstStyle/>
          <a:p>
            <a:pPr algn="ctr"/>
            <a:r>
              <a:rPr lang="tr-TR" dirty="0" smtClean="0"/>
              <a:t>Korunma ve Kontrol Önlemleri</a:t>
            </a:r>
            <a:br>
              <a:rPr lang="tr-TR" dirty="0" smtClean="0"/>
            </a:br>
            <a:r>
              <a:rPr lang="tr-TR" dirty="0" smtClean="0">
                <a:solidFill>
                  <a:srgbClr val="0070C0"/>
                </a:solidFill>
              </a:rPr>
              <a:t>Hazırlık</a:t>
            </a:r>
            <a:endParaRPr lang="tr-TR" dirty="0">
              <a:solidFill>
                <a:srgbClr val="0070C0"/>
              </a:solidFill>
            </a:endParaRPr>
          </a:p>
        </p:txBody>
      </p:sp>
      <p:sp>
        <p:nvSpPr>
          <p:cNvPr id="3" name="İçerik Yer Tutucusu 2"/>
          <p:cNvSpPr>
            <a:spLocks noGrp="1"/>
          </p:cNvSpPr>
          <p:nvPr>
            <p:ph idx="1"/>
          </p:nvPr>
        </p:nvSpPr>
        <p:spPr>
          <a:xfrm>
            <a:off x="677334" y="1717289"/>
            <a:ext cx="8596668" cy="4324074"/>
          </a:xfrm>
        </p:spPr>
        <p:txBody>
          <a:bodyPr>
            <a:noAutofit/>
          </a:bodyPr>
          <a:lstStyle/>
          <a:p>
            <a:pPr marL="0" indent="0">
              <a:buNone/>
            </a:pPr>
            <a:r>
              <a:rPr lang="tr-TR" sz="2000" dirty="0" smtClean="0"/>
              <a:t>Hijyen ve Sanitasyon kaynaklı salgın hastalıkların </a:t>
            </a:r>
            <a:r>
              <a:rPr lang="tr-TR" sz="2000" dirty="0" err="1" smtClean="0"/>
              <a:t>bulaşını</a:t>
            </a:r>
            <a:r>
              <a:rPr lang="tr-TR" sz="2000" dirty="0" smtClean="0"/>
              <a:t> önlemek için kontrol </a:t>
            </a:r>
            <a:r>
              <a:rPr lang="tr-TR" sz="2000" dirty="0" err="1" smtClean="0"/>
              <a:t>hiyerarjisi</a:t>
            </a:r>
            <a:r>
              <a:rPr lang="tr-TR" sz="2000" dirty="0" smtClean="0"/>
              <a:t> olarak kabul edilen bir dizi enfeksiyon önleme ve kontrol işlemleri gerektirir.</a:t>
            </a:r>
          </a:p>
          <a:p>
            <a:r>
              <a:rPr lang="tr-TR" sz="2000" dirty="0" smtClean="0">
                <a:solidFill>
                  <a:srgbClr val="C00000"/>
                </a:solidFill>
              </a:rPr>
              <a:t>İdari kontroller:  </a:t>
            </a:r>
            <a:r>
              <a:rPr lang="tr-TR" sz="2000" dirty="0" smtClean="0"/>
              <a:t>kurumsal düzeyde kullanılan (tüm ekipmanların, donanımların, materyallerin </a:t>
            </a:r>
            <a:r>
              <a:rPr lang="tr-TR" sz="2000" dirty="0" err="1" smtClean="0"/>
              <a:t>v.s</a:t>
            </a:r>
            <a:r>
              <a:rPr lang="tr-TR" sz="2000" dirty="0" smtClean="0"/>
              <a:t>.) enfeksiyonun </a:t>
            </a:r>
            <a:r>
              <a:rPr lang="tr-TR" sz="2000" dirty="0"/>
              <a:t>önlenmesine </a:t>
            </a:r>
            <a:r>
              <a:rPr lang="tr-TR" sz="2000" dirty="0" smtClean="0"/>
              <a:t>yardımcı </a:t>
            </a:r>
            <a:r>
              <a:rPr lang="tr-TR" sz="2000" dirty="0"/>
              <a:t>olmak ve enfeksiyonun </a:t>
            </a:r>
            <a:r>
              <a:rPr lang="tr-TR" sz="2000" dirty="0" smtClean="0"/>
              <a:t>bulaşmasını </a:t>
            </a:r>
            <a:r>
              <a:rPr lang="tr-TR" sz="2000" dirty="0"/>
              <a:t>kontrol etmek ve </a:t>
            </a:r>
            <a:r>
              <a:rPr lang="tr-TR" sz="2000" dirty="0" smtClean="0"/>
              <a:t>sınırlamak </a:t>
            </a:r>
            <a:r>
              <a:rPr lang="tr-TR" sz="2000" dirty="0"/>
              <a:t>için </a:t>
            </a:r>
            <a:r>
              <a:rPr lang="tr-TR" sz="2000" dirty="0" smtClean="0"/>
              <a:t>uygulanır</a:t>
            </a:r>
            <a:r>
              <a:rPr lang="tr-TR" sz="2000" dirty="0"/>
              <a:t>. </a:t>
            </a:r>
            <a:endParaRPr lang="tr-TR" sz="2000" dirty="0" smtClean="0"/>
          </a:p>
          <a:p>
            <a:r>
              <a:rPr lang="tr-TR" sz="2000" dirty="0" smtClean="0">
                <a:solidFill>
                  <a:srgbClr val="C00000"/>
                </a:solidFill>
              </a:rPr>
              <a:t>Etkili ve yeterli havalandırma </a:t>
            </a:r>
            <a:r>
              <a:rPr lang="tr-TR" sz="2000" dirty="0" smtClean="0"/>
              <a:t>: Enfeksiyona maruz kalma riskini azaltır.</a:t>
            </a:r>
          </a:p>
          <a:p>
            <a:r>
              <a:rPr lang="tr-TR" sz="2000" dirty="0" smtClean="0">
                <a:solidFill>
                  <a:srgbClr val="C00000"/>
                </a:solidFill>
              </a:rPr>
              <a:t>İşveren/yöneticiler</a:t>
            </a:r>
            <a:r>
              <a:rPr lang="tr-TR" sz="2000" dirty="0" smtClean="0"/>
              <a:t> : </a:t>
            </a:r>
            <a:r>
              <a:rPr lang="tr-TR" sz="2000" dirty="0"/>
              <a:t>M</a:t>
            </a:r>
            <a:r>
              <a:rPr lang="tr-TR" sz="2000" dirty="0" smtClean="0"/>
              <a:t>aruz kalmanın önlenemediği </a:t>
            </a:r>
            <a:r>
              <a:rPr lang="tr-TR" sz="2000" dirty="0"/>
              <a:t>tehlikelere yönelik riski yeterince kontrol etmek için ilgili </a:t>
            </a:r>
            <a:r>
              <a:rPr lang="tr-TR" sz="2000" dirty="0" smtClean="0"/>
              <a:t>mevzuata</a:t>
            </a:r>
            <a:r>
              <a:rPr lang="tr-TR" sz="2000" dirty="0"/>
              <a:t> </a:t>
            </a:r>
            <a:r>
              <a:rPr lang="tr-TR" sz="2000" dirty="0" smtClean="0"/>
              <a:t>bağlı yükümlülüklere </a:t>
            </a:r>
            <a:r>
              <a:rPr lang="tr-TR" sz="2000" dirty="0"/>
              <a:t>uymak zorunda olmakla beraber personelini, </a:t>
            </a:r>
            <a:r>
              <a:rPr lang="tr-TR" sz="2000" dirty="0" smtClean="0"/>
              <a:t>öğrencilerini </a:t>
            </a:r>
            <a:r>
              <a:rPr lang="tr-TR" sz="2000" dirty="0"/>
              <a:t>ve ziyaretçilerini </a:t>
            </a:r>
            <a:r>
              <a:rPr lang="tr-TR" sz="2000" dirty="0" smtClean="0"/>
              <a:t>korumalıdırlar.</a:t>
            </a:r>
          </a:p>
        </p:txBody>
      </p:sp>
    </p:spTree>
    <p:extLst>
      <p:ext uri="{BB962C8B-B14F-4D97-AF65-F5344CB8AC3E}">
        <p14:creationId xmlns="" xmlns:p14="http://schemas.microsoft.com/office/powerpoint/2010/main" val="332358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03564"/>
          </a:xfrm>
        </p:spPr>
        <p:txBody>
          <a:bodyPr/>
          <a:lstStyle/>
          <a:p>
            <a:pPr algn="ctr"/>
            <a:r>
              <a:rPr lang="tr-TR" dirty="0" smtClean="0">
                <a:solidFill>
                  <a:srgbClr val="0070C0"/>
                </a:solidFill>
              </a:rPr>
              <a:t>Hazırlık</a:t>
            </a:r>
            <a:endParaRPr lang="tr-TR" dirty="0">
              <a:solidFill>
                <a:srgbClr val="0070C0"/>
              </a:solidFill>
            </a:endParaRPr>
          </a:p>
        </p:txBody>
      </p:sp>
      <p:sp>
        <p:nvSpPr>
          <p:cNvPr id="3" name="İçerik Yer Tutucusu 2"/>
          <p:cNvSpPr>
            <a:spLocks noGrp="1"/>
          </p:cNvSpPr>
          <p:nvPr>
            <p:ph idx="1"/>
          </p:nvPr>
        </p:nvSpPr>
        <p:spPr>
          <a:xfrm>
            <a:off x="677334" y="1316183"/>
            <a:ext cx="8596668" cy="4725180"/>
          </a:xfrm>
        </p:spPr>
        <p:txBody>
          <a:bodyPr>
            <a:normAutofit/>
          </a:bodyPr>
          <a:lstStyle/>
          <a:p>
            <a:r>
              <a:rPr lang="tr-TR" sz="2000" dirty="0"/>
              <a:t>Çalışanlar ve diğer kişiler de kuruluş tarafından belirlenen kurallara uymak, kontrol önlemlerini tam ve doğru bir şekilde uygulamakla yükümlüdür. </a:t>
            </a:r>
            <a:endParaRPr lang="tr-TR" sz="2000" dirty="0" smtClean="0"/>
          </a:p>
          <a:p>
            <a:pPr marL="0" indent="0">
              <a:buNone/>
            </a:pPr>
            <a:endParaRPr lang="tr-TR" sz="2000" dirty="0" smtClean="0"/>
          </a:p>
          <a:p>
            <a:r>
              <a:rPr lang="tr-TR" sz="2000" dirty="0" smtClean="0"/>
              <a:t>Kuruluş</a:t>
            </a:r>
            <a:r>
              <a:rPr lang="tr-TR" sz="2000" dirty="0"/>
              <a:t>, salgınlara yönelik, tüm fiziki alanları ve ilgili tüm tarafları kapsayan risk değerlendirmesi yapmalı ve yapılan bu risk değerlendirmesi sonuçlarına göre Hijyen, Enfeksiyon Önleme ve Kontrol için Eylem </a:t>
            </a:r>
            <a:r>
              <a:rPr lang="tr-TR" sz="2000" dirty="0" smtClean="0"/>
              <a:t>Plan(</a:t>
            </a:r>
            <a:r>
              <a:rPr lang="tr-TR" sz="2000" dirty="0" err="1" smtClean="0"/>
              <a:t>lar</a:t>
            </a:r>
            <a:r>
              <a:rPr lang="tr-TR" sz="2000" dirty="0" smtClean="0"/>
              <a:t>)ı </a:t>
            </a:r>
            <a:r>
              <a:rPr lang="tr-TR" sz="2000" dirty="0"/>
              <a:t>hazırlamalı ve uygulamalıdır. </a:t>
            </a:r>
            <a:endParaRPr lang="tr-TR" sz="2000" dirty="0" smtClean="0"/>
          </a:p>
          <a:p>
            <a:pPr marL="0" indent="0">
              <a:buNone/>
            </a:pPr>
            <a:endParaRPr lang="tr-TR" sz="2000" dirty="0" smtClean="0"/>
          </a:p>
          <a:p>
            <a:r>
              <a:rPr lang="tr-TR" sz="2000" dirty="0" smtClean="0"/>
              <a:t>Kuruluş, </a:t>
            </a:r>
            <a:r>
              <a:rPr lang="tr-TR" sz="2000" dirty="0"/>
              <a:t>Hijyen, Enfeksiyon Önleme ve Kontrol </a:t>
            </a:r>
            <a:r>
              <a:rPr lang="tr-TR" sz="2000" dirty="0" smtClean="0"/>
              <a:t>için </a:t>
            </a:r>
            <a:r>
              <a:rPr lang="tr-TR" sz="2000" dirty="0"/>
              <a:t>Eylem</a:t>
            </a:r>
            <a:br>
              <a:rPr lang="tr-TR" sz="2000" dirty="0"/>
            </a:br>
            <a:r>
              <a:rPr lang="tr-TR" sz="2000" dirty="0" smtClean="0"/>
              <a:t>Planı </a:t>
            </a:r>
            <a:r>
              <a:rPr lang="tr-TR" sz="2000" dirty="0"/>
              <a:t>(</a:t>
            </a:r>
            <a:r>
              <a:rPr lang="tr-TR" sz="2000" dirty="0" err="1" smtClean="0"/>
              <a:t>ları</a:t>
            </a:r>
            <a:r>
              <a:rPr lang="tr-TR" sz="2000" dirty="0" smtClean="0"/>
              <a:t>)</a:t>
            </a:r>
            <a:r>
              <a:rPr lang="tr-TR" sz="2000" dirty="0"/>
              <a:t> </a:t>
            </a:r>
            <a:r>
              <a:rPr lang="tr-TR" sz="2000" dirty="0" smtClean="0"/>
              <a:t>kapsamında uygulayacağı </a:t>
            </a:r>
            <a:r>
              <a:rPr lang="tr-TR" sz="2000" dirty="0"/>
              <a:t>kontrol önlemleri </a:t>
            </a:r>
            <a:r>
              <a:rPr lang="tr-TR" sz="2000" dirty="0" smtClean="0"/>
              <a:t>hiyerarşisini oluşturmalıdır</a:t>
            </a:r>
            <a:r>
              <a:rPr lang="tr-TR" sz="2000" dirty="0"/>
              <a:t>. </a:t>
            </a:r>
          </a:p>
        </p:txBody>
      </p:sp>
    </p:spTree>
    <p:extLst>
      <p:ext uri="{BB962C8B-B14F-4D97-AF65-F5344CB8AC3E}">
        <p14:creationId xmlns="" xmlns:p14="http://schemas.microsoft.com/office/powerpoint/2010/main" val="275643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1366</TotalTime>
  <Words>2536</Words>
  <Application>Microsoft Office PowerPoint</Application>
  <PresentationFormat>Özel</PresentationFormat>
  <Paragraphs>244</Paragraphs>
  <Slides>54</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54</vt:i4>
      </vt:variant>
    </vt:vector>
  </HeadingPairs>
  <TitlesOfParts>
    <vt:vector size="56" baseType="lpstr">
      <vt:lpstr>Yüzeyler</vt:lpstr>
      <vt:lpstr>Belge</vt:lpstr>
      <vt:lpstr>Kars İl Milli Eğitim Müdürlüğü</vt:lpstr>
      <vt:lpstr>Slayt 2</vt:lpstr>
      <vt:lpstr>Eğitim Kurumlarında Hijyen Şartlarının Geliştirilmesi ve Enfeksiyon Önleme Kontrol Kılavuzu </vt:lpstr>
      <vt:lpstr>Kılavuzun İçeriği</vt:lpstr>
      <vt:lpstr>Kılavuzun İçeriği</vt:lpstr>
      <vt:lpstr>Salgın Türleri</vt:lpstr>
      <vt:lpstr>Enfeksiyon Hastalıklarının Bulaşma Yolları ve Bu Yollarla Bulaşan Hastalıklar</vt:lpstr>
      <vt:lpstr>Korunma ve Kontrol Önlemleri Hazırlık</vt:lpstr>
      <vt:lpstr>Hazırlık</vt:lpstr>
      <vt:lpstr>Kuruluş aşağıdaki hususlar dahil olmak üzere gerekli olan iç ve dış iletişimleri planlamalı, belirlemelidir  </vt:lpstr>
      <vt:lpstr>Hijyen, enfeksiyondan korunma ve kontrolünün oluşturulması için </vt:lpstr>
      <vt:lpstr>Standart Enfeksiyon Kontrol Önlemleri (SEKÖ)</vt:lpstr>
      <vt:lpstr>Bulaş Bazlı Önlemlerin (BBÖ) Planlanması</vt:lpstr>
      <vt:lpstr>Salgın Hastalık Belirtileri Gösteren / Doğrulanan Kişilere Yapılacak işlemler  </vt:lpstr>
      <vt:lpstr>Yükleniciler, Dış Servis/Hizmet Sunucuları, Ürün ve Hizmet Tedarikçileri  </vt:lpstr>
      <vt:lpstr>UYGULAMAYA YÖNELİK TEDBİRLER</vt:lpstr>
      <vt:lpstr>El Hijyeni</vt:lpstr>
      <vt:lpstr>Solunum Hijyeni ve Öksürük/Hapşırık Adabı ‘Yakala, Çöpe At, Öldür. (Bertaraf et)  </vt:lpstr>
      <vt:lpstr>   EĞİTİM</vt:lpstr>
      <vt:lpstr>Slayt 20</vt:lpstr>
      <vt:lpstr>Öğrenci ve Personele Verilecek Eğitimin Asgari Konuları</vt:lpstr>
      <vt:lpstr>Temizlik Personelinin Eğitimi Ayrıca:</vt:lpstr>
      <vt:lpstr>Sosyal ve Ortak Kullanım Alanları</vt:lpstr>
      <vt:lpstr>Giriş, Güvenlik, Danışma</vt:lpstr>
      <vt:lpstr>Derslikler ve Etüt Salonları</vt:lpstr>
      <vt:lpstr>Tuvalet ve Lavabolar</vt:lpstr>
      <vt:lpstr>Temizlik</vt:lpstr>
      <vt:lpstr>Slayt 28</vt:lpstr>
      <vt:lpstr>İş Sağlığı ve Güveliği Donanımları</vt:lpstr>
      <vt:lpstr>MASKELER</vt:lpstr>
      <vt:lpstr>Personel/Öğrenci Giysi ve Formaları  </vt:lpstr>
      <vt:lpstr>Tek Kullanımlık Eldiven (işe uygun eldiven)  </vt:lpstr>
      <vt:lpstr>Göz Koruyucu/Yüz Koruyucu Siperlik </vt:lpstr>
      <vt:lpstr>Okulum Temiz Belgesi Başvurusu</vt:lpstr>
      <vt:lpstr>Başvuru Nereye ve Nasıl Yapılacak</vt:lpstr>
      <vt:lpstr>Okulum Temiz Belgesi Başvurusu</vt:lpstr>
      <vt:lpstr>Enfeksiyon Önleme ve Kontrol Eylem Planı/Planları En Az Aşağıdaki Maddeleri İçerecek Şekilde Hazırlanması</vt:lpstr>
      <vt:lpstr>Kontrol Önlemleri Hiyerarşisi oluşturulurken En az aşağıdaki maddeleri içermeli</vt:lpstr>
      <vt:lpstr>Gerekli olan iç ve dış iletişimlerin aşağıdaki hususlar dahil olmak üzere planlanmalı,</vt:lpstr>
      <vt:lpstr>Salgın hastalık belirtileri gösteren kişilere yapılacak işlemler ile ilgili asgari olarak aşağıda belirtilen adımları içeren bir eylem planı ya da yöntem belirlenmelidir.  </vt:lpstr>
      <vt:lpstr>Slayt 41</vt:lpstr>
      <vt:lpstr>Slayt 42</vt:lpstr>
      <vt:lpstr>Slayt 43</vt:lpstr>
      <vt:lpstr>KILAVUZA GÖRE HAZIRLAMANIZ GEREKEN İKİ ÖNEMLİ DOKÜMAN BULUNMAKTADIR.</vt:lpstr>
      <vt:lpstr>Slayt 45</vt:lpstr>
      <vt:lpstr>Slayt 46</vt:lpstr>
      <vt:lpstr>Slayt 47</vt:lpstr>
      <vt:lpstr>Slayt 48</vt:lpstr>
      <vt:lpstr>HAZIRLAMANIZ GEREKEN  BAZI TALİMATLAR                (Kılavuzu inceleyiniz)</vt:lpstr>
      <vt:lpstr>HAZIRLAMANIZ GEREKEN FORMLAR              (Kılavuzu inceleyiniz )</vt:lpstr>
      <vt:lpstr>ENFEKSİYON ÖNLEME VE KONTROL PLANI                   (Kılavuzu inceleyiniz )</vt:lpstr>
      <vt:lpstr>SALGIN ACİL DURUM İLETİŞİM PLANI</vt:lpstr>
      <vt:lpstr>LÜTFEN DİKKAT</vt:lpstr>
      <vt:lpstr>TEŞEKKÜRLER</vt:lpstr>
    </vt:vector>
  </TitlesOfParts>
  <Company>MoTuN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Kurumlarında Hijyen Şartlarının Geliştirilmesi ve Enfeksiyon Önleme Kontrol Kılavuzu</dc:title>
  <dc:creator>ISG</dc:creator>
  <cp:lastModifiedBy>TuranYILDIRIM</cp:lastModifiedBy>
  <cp:revision>115</cp:revision>
  <dcterms:created xsi:type="dcterms:W3CDTF">2020-08-05T10:14:04Z</dcterms:created>
  <dcterms:modified xsi:type="dcterms:W3CDTF">2020-08-14T13:01:29Z</dcterms:modified>
</cp:coreProperties>
</file>