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88"/>
  </p:notesMasterIdLst>
  <p:sldIdLst>
    <p:sldId id="256" r:id="rId3"/>
    <p:sldId id="261" r:id="rId4"/>
    <p:sldId id="338" r:id="rId5"/>
    <p:sldId id="339" r:id="rId6"/>
    <p:sldId id="313" r:id="rId7"/>
    <p:sldId id="314" r:id="rId8"/>
    <p:sldId id="344" r:id="rId9"/>
    <p:sldId id="342" r:id="rId10"/>
    <p:sldId id="345" r:id="rId11"/>
    <p:sldId id="337" r:id="rId12"/>
    <p:sldId id="340" r:id="rId13"/>
    <p:sldId id="315" r:id="rId14"/>
    <p:sldId id="341" r:id="rId15"/>
    <p:sldId id="316" r:id="rId16"/>
    <p:sldId id="312" r:id="rId17"/>
    <p:sldId id="318" r:id="rId18"/>
    <p:sldId id="319" r:id="rId19"/>
    <p:sldId id="321" r:id="rId20"/>
    <p:sldId id="317" r:id="rId21"/>
    <p:sldId id="320" r:id="rId22"/>
    <p:sldId id="289" r:id="rId23"/>
    <p:sldId id="263" r:id="rId24"/>
    <p:sldId id="264" r:id="rId25"/>
    <p:sldId id="265" r:id="rId26"/>
    <p:sldId id="266" r:id="rId27"/>
    <p:sldId id="267" r:id="rId28"/>
    <p:sldId id="268" r:id="rId29"/>
    <p:sldId id="270" r:id="rId30"/>
    <p:sldId id="290" r:id="rId31"/>
    <p:sldId id="269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311" r:id="rId46"/>
    <p:sldId id="284" r:id="rId47"/>
    <p:sldId id="285" r:id="rId48"/>
    <p:sldId id="286" r:id="rId49"/>
    <p:sldId id="287" r:id="rId50"/>
    <p:sldId id="288" r:id="rId51"/>
    <p:sldId id="291" r:id="rId52"/>
    <p:sldId id="292" r:id="rId53"/>
    <p:sldId id="347" r:id="rId54"/>
    <p:sldId id="346" r:id="rId55"/>
    <p:sldId id="293" r:id="rId56"/>
    <p:sldId id="299" r:id="rId57"/>
    <p:sldId id="294" r:id="rId58"/>
    <p:sldId id="322" r:id="rId59"/>
    <p:sldId id="295" r:id="rId60"/>
    <p:sldId id="296" r:id="rId61"/>
    <p:sldId id="297" r:id="rId62"/>
    <p:sldId id="298" r:id="rId63"/>
    <p:sldId id="325" r:id="rId64"/>
    <p:sldId id="300" r:id="rId65"/>
    <p:sldId id="301" r:id="rId66"/>
    <p:sldId id="302" r:id="rId67"/>
    <p:sldId id="323" r:id="rId68"/>
    <p:sldId id="310" r:id="rId69"/>
    <p:sldId id="305" r:id="rId70"/>
    <p:sldId id="324" r:id="rId71"/>
    <p:sldId id="303" r:id="rId72"/>
    <p:sldId id="304" r:id="rId73"/>
    <p:sldId id="306" r:id="rId74"/>
    <p:sldId id="307" r:id="rId75"/>
    <p:sldId id="308" r:id="rId76"/>
    <p:sldId id="332" r:id="rId77"/>
    <p:sldId id="333" r:id="rId78"/>
    <p:sldId id="309" r:id="rId79"/>
    <p:sldId id="326" r:id="rId80"/>
    <p:sldId id="327" r:id="rId81"/>
    <p:sldId id="328" r:id="rId82"/>
    <p:sldId id="329" r:id="rId83"/>
    <p:sldId id="330" r:id="rId84"/>
    <p:sldId id="343" r:id="rId85"/>
    <p:sldId id="331" r:id="rId86"/>
    <p:sldId id="334" r:id="rId8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1A7515"/>
    <a:srgbClr val="4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6A632-6A90-4BC6-852B-76F72F3A9B4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2C31-A9A7-449E-82AD-38B5BAF5B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66</a:t>
            </a:fld>
            <a:endParaRPr lang="tr-T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67</a:t>
            </a:fld>
            <a:endParaRPr lang="tr-T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68</a:t>
            </a:fld>
            <a:endParaRPr lang="tr-T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71</a:t>
            </a:fld>
            <a:endParaRPr lang="tr-T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72</a:t>
            </a:fld>
            <a:endParaRPr lang="tr-T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73</a:t>
            </a:fld>
            <a:endParaRPr lang="tr-T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74</a:t>
            </a:fld>
            <a:endParaRPr lang="tr-T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75</a:t>
            </a:fld>
            <a:endParaRPr lang="tr-T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76</a:t>
            </a:fld>
            <a:endParaRPr lang="tr-T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77</a:t>
            </a:fld>
            <a:endParaRPr lang="tr-T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78</a:t>
            </a:fld>
            <a:endParaRPr lang="tr-T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79</a:t>
            </a:fld>
            <a:endParaRPr lang="tr-T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80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81</a:t>
            </a:fld>
            <a:endParaRPr lang="tr-T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82</a:t>
            </a:fld>
            <a:endParaRPr lang="tr-T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83</a:t>
            </a:fld>
            <a:endParaRPr lang="tr-T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84</a:t>
            </a:fld>
            <a:endParaRPr lang="tr-T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85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2C31-A9A7-449E-82AD-38B5BAF5BE4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2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" y="4282259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8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1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9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9"/>
            <a:ext cx="680390" cy="498471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7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4106333"/>
            <a:ext cx="7796031" cy="5888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3" y="685802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685802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7" y="4106334"/>
            <a:ext cx="7796047" cy="12736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1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700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5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6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9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2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9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9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9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2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6"/>
            <a:ext cx="248259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9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6"/>
            <a:ext cx="248259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7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6"/>
            <a:ext cx="248259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5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5"/>
            <a:ext cx="2482596" cy="98530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1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8" y="685802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3" y="685802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2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9" y="2063396"/>
            <a:ext cx="3642119" cy="67999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4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9" y="2861734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4" y="685801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2" y="685802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4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685801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2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4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-19048" y="2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2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3" y="5757334"/>
            <a:ext cx="4124789" cy="498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95EE-530D-4ABD-A963-E97D82F36D84}" type="datetimeFigureOut">
              <a:rPr lang="tr-TR" smtClean="0"/>
              <a:pPr/>
              <a:t>23.5.2016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F76B-FF3C-4D9B-8A7C-9D47E58DEC2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3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8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1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2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3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4.png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png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7.png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8.png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3.png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 rot="21420000">
            <a:off x="668401" y="113360"/>
            <a:ext cx="7316390" cy="2766528"/>
          </a:xfrm>
        </p:spPr>
        <p:txBody>
          <a:bodyPr/>
          <a:lstStyle/>
          <a:p>
            <a:r>
              <a:rPr lang="tr-TR" dirty="0" smtClean="0"/>
              <a:t>Meb e-posta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 rot="21420000">
            <a:off x="739015" y="3278508"/>
            <a:ext cx="7316390" cy="1069325"/>
          </a:xfrm>
        </p:spPr>
        <p:txBody>
          <a:bodyPr/>
          <a:lstStyle/>
          <a:p>
            <a:r>
              <a:rPr lang="tr-TR" dirty="0" smtClean="0"/>
              <a:t>E-POSTA KULLANIMI</a:t>
            </a:r>
          </a:p>
          <a:p>
            <a:r>
              <a:rPr lang="tr-TR" dirty="0" smtClean="0"/>
              <a:t>Resmi e-posta iş ve işlemleri</a:t>
            </a:r>
            <a:endParaRPr lang="tr-TR" dirty="0"/>
          </a:p>
        </p:txBody>
      </p:sp>
      <p:pic>
        <p:nvPicPr>
          <p:cNvPr id="1026" name="Picture 2" descr="C:\Users\CGSABUR\Desktop\MEB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0173">
            <a:off x="299787" y="1301227"/>
            <a:ext cx="2062911" cy="1916112"/>
          </a:xfrm>
          <a:prstGeom prst="rect">
            <a:avLst/>
          </a:prstGeom>
          <a:noFill/>
        </p:spPr>
      </p:pic>
      <p:sp>
        <p:nvSpPr>
          <p:cNvPr id="5" name="2 Alt Başlık"/>
          <p:cNvSpPr txBox="1">
            <a:spLocks/>
          </p:cNvSpPr>
          <p:nvPr/>
        </p:nvSpPr>
        <p:spPr>
          <a:xfrm rot="21359921">
            <a:off x="3751137" y="4961181"/>
            <a:ext cx="2598787" cy="587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tr-T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@ m e b . k 1 2 .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kumimoji="0" lang="tr-T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</a:t>
            </a:r>
            <a:endParaRPr kumimoji="0" lang="tr-TR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Yuvarlatılmış Çapraz Köşeli Dikdörtgen"/>
          <p:cNvSpPr/>
          <p:nvPr/>
        </p:nvSpPr>
        <p:spPr>
          <a:xfrm>
            <a:off x="1752600" y="4038600"/>
            <a:ext cx="5867400" cy="609600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Akış Çizelgesi: Sonlandırıcı"/>
          <p:cNvSpPr/>
          <p:nvPr/>
        </p:nvSpPr>
        <p:spPr>
          <a:xfrm>
            <a:off x="304800" y="1407725"/>
            <a:ext cx="8382000" cy="838200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Özellikleri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522984" y="1499949"/>
            <a:ext cx="809803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Neden Kurum E-Postamı Kullanmalıyım ?</a:t>
            </a:r>
          </a:p>
          <a:p>
            <a:endParaRPr lang="tr-TR" sz="3600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</a:rPr>
              <a:t>Milli Eğitim Bakanlığı ve Müdürlüğümüzün okul ve kurumlara duyuruları ve bakanlık kanalından gelen tüm resmi yazılar kurum eposta adresinize gönderilir.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400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Günlük E-Posta takibi yapılmalıdır.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</a:rPr>
              <a:t>Müdürlüğümüz tarafından E-Posta ile gönderilmiş duyuru ve yazılar, kurumlar tarafından alınmış kabul edilmekte ve       E-Posta kullanmamak mazeret sayılmamaktadır.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11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412991"/>
            <a:ext cx="8610600" cy="4032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@</a:t>
            </a:r>
            <a:r>
              <a:rPr kumimoji="0" lang="tr-TR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meb</a:t>
            </a: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.k12.tr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6600" b="1" dirty="0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E-Postaya Ulaşma Yöntemleri</a:t>
            </a:r>
            <a:endParaRPr kumimoji="0" lang="tr-TR" sz="66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Çapraz Köşeli Dikdörtgen"/>
          <p:cNvSpPr/>
          <p:nvPr/>
        </p:nvSpPr>
        <p:spPr>
          <a:xfrm>
            <a:off x="1600200" y="3581400"/>
            <a:ext cx="3810000" cy="28194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E-POSTALARA ULAŞMA YÖNTEMLERİ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990600"/>
            <a:ext cx="86106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8A0000"/>
                </a:solidFill>
              </a:rPr>
              <a:t> Kurumunuza gönderilen e-postaları aşağıdaki araçların herhangi biriyle takip edebilirsiniz.</a:t>
            </a:r>
          </a:p>
          <a:p>
            <a:pPr>
              <a:buFont typeface="Wingdings" pitchFamily="2" charset="2"/>
              <a:buChar char="v"/>
            </a:pPr>
            <a:endParaRPr lang="tr-TR" sz="2200" b="1" dirty="0" smtClean="0">
              <a:solidFill>
                <a:srgbClr val="8A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tr-TR" sz="2200" b="1" dirty="0" smtClean="0">
                <a:solidFill>
                  <a:srgbClr val="8A0000"/>
                </a:solidFill>
              </a:rPr>
              <a:t>Web tarayıcı ile web tabanlı e-posta (posta.</a:t>
            </a:r>
            <a:r>
              <a:rPr lang="tr-TR" sz="2200" b="1" dirty="0" err="1" smtClean="0">
                <a:solidFill>
                  <a:srgbClr val="8A0000"/>
                </a:solidFill>
              </a:rPr>
              <a:t>meb</a:t>
            </a:r>
            <a:r>
              <a:rPr lang="tr-TR" sz="2200" b="1" dirty="0" smtClean="0">
                <a:solidFill>
                  <a:srgbClr val="8A0000"/>
                </a:solidFill>
              </a:rPr>
              <a:t>.k12.tr)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200" b="1" dirty="0" smtClean="0">
                <a:solidFill>
                  <a:srgbClr val="8A0000"/>
                </a:solidFill>
              </a:rPr>
              <a:t>Outlook Express ile 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200" b="1" dirty="0" smtClean="0">
                <a:solidFill>
                  <a:srgbClr val="8A0000"/>
                </a:solidFill>
              </a:rPr>
              <a:t>Microsoft Outlook ile (Tavsiye Ediyoruz)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200" b="1" dirty="0" smtClean="0">
                <a:solidFill>
                  <a:srgbClr val="8A0000"/>
                </a:solidFill>
              </a:rPr>
              <a:t>Diğer e-posta programları ile</a:t>
            </a:r>
          </a:p>
          <a:p>
            <a:endParaRPr lang="tr-TR" sz="2200" b="1" dirty="0" smtClean="0">
              <a:solidFill>
                <a:srgbClr val="8A0000"/>
              </a:solidFill>
            </a:endParaRPr>
          </a:p>
          <a:p>
            <a:pPr lvl="4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8A0000"/>
                </a:solidFill>
              </a:rPr>
              <a:t> Windows </a:t>
            </a:r>
            <a:r>
              <a:rPr lang="tr-TR" sz="2200" b="1" dirty="0" err="1" smtClean="0">
                <a:solidFill>
                  <a:srgbClr val="8A0000"/>
                </a:solidFill>
              </a:rPr>
              <a:t>Live</a:t>
            </a:r>
            <a:r>
              <a:rPr lang="tr-TR" sz="2200" b="1" dirty="0" smtClean="0">
                <a:solidFill>
                  <a:srgbClr val="8A0000"/>
                </a:solidFill>
              </a:rPr>
              <a:t> Mail</a:t>
            </a:r>
          </a:p>
          <a:p>
            <a:pPr lvl="4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8A0000"/>
                </a:solidFill>
              </a:rPr>
              <a:t> Mozilla </a:t>
            </a:r>
            <a:r>
              <a:rPr lang="tr-TR" sz="2200" b="1" dirty="0" err="1" smtClean="0">
                <a:solidFill>
                  <a:srgbClr val="8A0000"/>
                </a:solidFill>
              </a:rPr>
              <a:t>Thunderbird</a:t>
            </a:r>
            <a:endParaRPr lang="tr-TR" sz="2200" b="1" dirty="0" smtClean="0">
              <a:solidFill>
                <a:srgbClr val="8A0000"/>
              </a:solidFill>
            </a:endParaRPr>
          </a:p>
          <a:p>
            <a:pPr lvl="4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8A0000"/>
                </a:solidFill>
              </a:rPr>
              <a:t> Mozilla Mail</a:t>
            </a:r>
          </a:p>
          <a:p>
            <a:pPr lvl="4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8A0000"/>
                </a:solidFill>
              </a:rPr>
              <a:t> </a:t>
            </a:r>
            <a:r>
              <a:rPr lang="tr-TR" sz="2200" b="1" dirty="0" err="1" smtClean="0">
                <a:solidFill>
                  <a:srgbClr val="8A0000"/>
                </a:solidFill>
              </a:rPr>
              <a:t>Eudora</a:t>
            </a:r>
            <a:r>
              <a:rPr lang="tr-TR" sz="2200" b="1" dirty="0" smtClean="0">
                <a:solidFill>
                  <a:srgbClr val="8A0000"/>
                </a:solidFill>
              </a:rPr>
              <a:t> </a:t>
            </a:r>
          </a:p>
          <a:p>
            <a:pPr lvl="4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8A0000"/>
                </a:solidFill>
              </a:rPr>
              <a:t> </a:t>
            </a:r>
            <a:r>
              <a:rPr lang="tr-TR" sz="2200" b="1" dirty="0" err="1" smtClean="0">
                <a:solidFill>
                  <a:srgbClr val="8A0000"/>
                </a:solidFill>
              </a:rPr>
              <a:t>Incredimail</a:t>
            </a:r>
            <a:r>
              <a:rPr lang="tr-TR" sz="2200" b="1" dirty="0" smtClean="0">
                <a:solidFill>
                  <a:srgbClr val="8A0000"/>
                </a:solidFill>
              </a:rPr>
              <a:t> </a:t>
            </a:r>
          </a:p>
          <a:p>
            <a:pPr lvl="4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8A0000"/>
                </a:solidFill>
              </a:rPr>
              <a:t> Lotus </a:t>
            </a:r>
            <a:r>
              <a:rPr lang="tr-TR" sz="2200" b="1" dirty="0" err="1" smtClean="0">
                <a:solidFill>
                  <a:srgbClr val="8A0000"/>
                </a:solidFill>
              </a:rPr>
              <a:t>Notes</a:t>
            </a:r>
            <a:r>
              <a:rPr lang="tr-TR" sz="2200" b="1" dirty="0" smtClean="0">
                <a:solidFill>
                  <a:srgbClr val="8A0000"/>
                </a:solidFill>
              </a:rPr>
              <a:t> </a:t>
            </a:r>
          </a:p>
          <a:p>
            <a:pPr lvl="4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8A0000"/>
                </a:solidFill>
              </a:rPr>
              <a:t> Netscape Messenger </a:t>
            </a:r>
          </a:p>
          <a:p>
            <a:endParaRPr lang="tr-TR" sz="2200" b="1" dirty="0" smtClean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412991"/>
            <a:ext cx="8610600" cy="4032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Web Tabanlı E-Posta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(posta.</a:t>
            </a:r>
            <a:r>
              <a:rPr lang="tr-TR" sz="4400" b="1" dirty="0" err="1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meb</a:t>
            </a:r>
            <a:r>
              <a:rPr lang="tr-TR" sz="4400" b="1" dirty="0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.k12.tr)</a:t>
            </a:r>
            <a:endParaRPr lang="tr-TR" sz="6600" b="1" dirty="0" smtClean="0">
              <a:solidFill>
                <a:srgbClr val="8A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 Tabanlı E-posta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152400" y="1143001"/>
            <a:ext cx="8839200" cy="3886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8A0000"/>
                </a:solidFill>
              </a:rPr>
              <a:t> Okulunuz adına açılmış olan e- posta hesabınızdaki e-postaları Web tarayıcı programları ile(Internet Explorer, </a:t>
            </a:r>
            <a:r>
              <a:rPr lang="tr-TR" sz="2200" b="1" dirty="0" err="1" smtClean="0">
                <a:solidFill>
                  <a:srgbClr val="8A0000"/>
                </a:solidFill>
              </a:rPr>
              <a:t>Firefox</a:t>
            </a:r>
            <a:r>
              <a:rPr lang="tr-TR" sz="2200" b="1" dirty="0" smtClean="0">
                <a:solidFill>
                  <a:srgbClr val="8A0000"/>
                </a:solidFill>
              </a:rPr>
              <a:t>, vb.) görüntüleyebilirsiniz.</a:t>
            </a:r>
          </a:p>
          <a:p>
            <a:pPr>
              <a:lnSpc>
                <a:spcPct val="90000"/>
              </a:lnSpc>
            </a:pPr>
            <a:endParaRPr lang="tr-TR" sz="2200" b="1" dirty="0" smtClean="0">
              <a:solidFill>
                <a:srgbClr val="8A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200" b="1" dirty="0" smtClean="0">
                <a:solidFill>
                  <a:srgbClr val="8A0000"/>
                </a:solidFill>
              </a:rPr>
              <a:t> E- posta hesabınızın şifresini web tabanlı e-posta hizmeti aracılığı ile değiştirebilirsiniz.</a:t>
            </a:r>
          </a:p>
          <a:p>
            <a:pPr>
              <a:lnSpc>
                <a:spcPct val="90000"/>
              </a:lnSpc>
            </a:pPr>
            <a:endParaRPr lang="tr-TR" sz="2200" b="1" dirty="0" smtClean="0">
              <a:solidFill>
                <a:srgbClr val="8A0000"/>
              </a:solidFill>
            </a:endParaRPr>
          </a:p>
          <a:p>
            <a:pPr>
              <a:lnSpc>
                <a:spcPct val="90000"/>
              </a:lnSpc>
            </a:pPr>
            <a:endParaRPr lang="tr-TR" sz="2200" b="1" dirty="0" smtClean="0">
              <a:solidFill>
                <a:srgbClr val="8A0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200" b="1" dirty="0" smtClean="0">
                <a:solidFill>
                  <a:srgbClr val="8A0000"/>
                </a:solidFill>
              </a:rPr>
              <a:t>Bu hizmetler için kullanacağınız web adresi : </a:t>
            </a:r>
          </a:p>
          <a:p>
            <a:pPr>
              <a:lnSpc>
                <a:spcPct val="90000"/>
              </a:lnSpc>
            </a:pPr>
            <a:endParaRPr lang="tr-TR" dirty="0" smtClean="0">
              <a:solidFill>
                <a:srgbClr val="8A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tr-TR" sz="4400" b="1" dirty="0" smtClean="0">
                <a:solidFill>
                  <a:srgbClr val="8A0000"/>
                </a:solidFill>
                <a:latin typeface="Arial Rounded MT Bold" pitchFamily="34" charset="0"/>
              </a:rPr>
              <a:t>http://posta.</a:t>
            </a:r>
            <a:r>
              <a:rPr lang="tr-TR" sz="4400" b="1" dirty="0" err="1" smtClean="0">
                <a:solidFill>
                  <a:srgbClr val="8A0000"/>
                </a:solidFill>
                <a:latin typeface="Arial Rounded MT Bold" pitchFamily="34" charset="0"/>
              </a:rPr>
              <a:t>meb</a:t>
            </a:r>
            <a:r>
              <a:rPr lang="tr-TR" sz="4400" b="1" dirty="0" smtClean="0">
                <a:solidFill>
                  <a:srgbClr val="8A0000"/>
                </a:solidFill>
                <a:latin typeface="Arial Rounded MT Bold" pitchFamily="34" charset="0"/>
              </a:rPr>
              <a:t>.k12.tr</a:t>
            </a:r>
          </a:p>
        </p:txBody>
      </p:sp>
      <p:pic>
        <p:nvPicPr>
          <p:cNvPr id="1026" name="Picture 2" descr="C:\Users\CGSABUR\Desktop\MEB E POSTA SUNUM\mozil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257800"/>
            <a:ext cx="1368425" cy="1368425"/>
          </a:xfrm>
          <a:prstGeom prst="rect">
            <a:avLst/>
          </a:prstGeom>
          <a:noFill/>
        </p:spPr>
      </p:pic>
      <p:pic>
        <p:nvPicPr>
          <p:cNvPr id="1027" name="Picture 3" descr="C:\Users\CGSABUR\Desktop\MEB E POSTA SUNUM\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4848" y="4952437"/>
            <a:ext cx="1891552" cy="1905563"/>
          </a:xfrm>
          <a:prstGeom prst="rect">
            <a:avLst/>
          </a:prstGeom>
          <a:noFill/>
        </p:spPr>
      </p:pic>
      <p:pic>
        <p:nvPicPr>
          <p:cNvPr id="1028" name="Picture 4" descr="C:\Users\CGSABUR\Desktop\MEB E POSTA SUNUM\chrom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257800"/>
            <a:ext cx="1304925" cy="1304925"/>
          </a:xfrm>
          <a:prstGeom prst="rect">
            <a:avLst/>
          </a:prstGeom>
          <a:noFill/>
        </p:spPr>
      </p:pic>
      <p:pic>
        <p:nvPicPr>
          <p:cNvPr id="1029" name="Picture 5" descr="C:\Users\CGSABUR\Desktop\MEB E POSTA SUNUM\oper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155096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 Tabanlı E-postaya Giriş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b="18239"/>
          <a:stretch>
            <a:fillRect/>
          </a:stretch>
        </p:blipFill>
        <p:spPr bwMode="auto">
          <a:xfrm>
            <a:off x="662607" y="914400"/>
            <a:ext cx="7818787" cy="555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1371600" y="1143000"/>
            <a:ext cx="20574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1143000" y="1447800"/>
            <a:ext cx="25908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Adres Satırı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16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 Tabanlı E-postaya Giriş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8200"/>
            <a:ext cx="6437313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4038600" y="3581400"/>
            <a:ext cx="4419600" cy="2062103"/>
          </a:xfrm>
          <a:prstGeom prst="rect">
            <a:avLst/>
          </a:prstGeom>
          <a:noFill/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Kurum Kodu ve E-Posta şifremizi yazarak Web Tabanlı E-Posta’ya giriş yapabiliriz</a:t>
            </a:r>
            <a:endParaRPr lang="tr-TR" sz="32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GSABUR\Desktop\MEB E POSTA SUNUM\MEB E-POSTA ANLATIM\siteden erişim\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17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 Tabanlı E-postaya Giriş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600200" y="4800600"/>
            <a:ext cx="7010400" cy="1569660"/>
          </a:xfrm>
          <a:prstGeom prst="rect">
            <a:avLst/>
          </a:prstGeom>
          <a:noFill/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Gelen Giden ve diğer postaların görüldüğü Web Tabanlı E-Posta Sistemi bu şekilde açılıyor…</a:t>
            </a:r>
            <a:endParaRPr lang="tr-TR" sz="32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GSABUR\Desktop\MEB E POSTA SUNUM\MEB E-POSTA ANLATIM\siteden erişim\3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 Tabanlı E-postaya Giriş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762000" y="2514600"/>
            <a:ext cx="7620000" cy="2895600"/>
          </a:xfrm>
          <a:prstGeom prst="roundRect">
            <a:avLst/>
          </a:prstGeom>
          <a:solidFill>
            <a:srgbClr val="C000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0" y="6477000"/>
            <a:ext cx="1524000" cy="381000"/>
          </a:xfrm>
          <a:prstGeom prst="rect">
            <a:avLst/>
          </a:prstGeom>
          <a:noFill/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6" name="Picture 2" descr="C:\Users\CGSABUR\Desktop\MEB E POSTA SUNUM\MEB E-POSTA ANLATIM\siteden erişim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0504" y="2971800"/>
            <a:ext cx="6942992" cy="1962150"/>
          </a:xfrm>
          <a:prstGeom prst="rect">
            <a:avLst/>
          </a:prstGeom>
          <a:noFill/>
          <a:ln w="57150">
            <a:solidFill>
              <a:srgbClr val="4C0000"/>
            </a:solidFill>
          </a:ln>
        </p:spPr>
      </p:pic>
      <p:sp>
        <p:nvSpPr>
          <p:cNvPr id="15" name="14 Metin kutusu"/>
          <p:cNvSpPr txBox="1"/>
          <p:nvPr/>
        </p:nvSpPr>
        <p:spPr>
          <a:xfrm>
            <a:off x="1295400" y="3048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8A0000"/>
                </a:solidFill>
              </a:rPr>
              <a:t>Posta Kotamızın Göstergesi, %50 </a:t>
            </a:r>
            <a:r>
              <a:rPr lang="tr-TR" b="1" dirty="0" err="1" smtClean="0">
                <a:solidFill>
                  <a:srgbClr val="8A0000"/>
                </a:solidFill>
              </a:rPr>
              <a:t>nin</a:t>
            </a:r>
            <a:r>
              <a:rPr lang="tr-TR" b="1" dirty="0" smtClean="0">
                <a:solidFill>
                  <a:srgbClr val="8A0000"/>
                </a:solidFill>
              </a:rPr>
              <a:t> üzerine çıktığı andan itibaren sistem hata vermeye başlıyor</a:t>
            </a:r>
            <a:endParaRPr lang="tr-TR" b="1" dirty="0">
              <a:solidFill>
                <a:srgbClr val="8A0000"/>
              </a:solidFill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V="1">
            <a:off x="1447800" y="4724400"/>
            <a:ext cx="2438400" cy="1752600"/>
          </a:xfrm>
          <a:prstGeom prst="straightConnector1">
            <a:avLst/>
          </a:prstGeom>
          <a:ln w="57150"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19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Hata Uyarısı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304800" y="99060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En yaygın hatalardan birisi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5122" name="Picture 2" descr="C:\Users\CGSABUR\Desktop\MEB E POSTA SUNUM\M2.png"/>
          <p:cNvPicPr>
            <a:picLocks noChangeAspect="1" noChangeArrowheads="1"/>
          </p:cNvPicPr>
          <p:nvPr/>
        </p:nvPicPr>
        <p:blipFill>
          <a:blip r:embed="rId5" cstate="print"/>
          <a:srcRect l="9226" t="8696" r="13586" b="21739"/>
          <a:stretch>
            <a:fillRect/>
          </a:stretch>
        </p:blipFill>
        <p:spPr bwMode="auto">
          <a:xfrm>
            <a:off x="388144" y="2209800"/>
            <a:ext cx="8367712" cy="2286000"/>
          </a:xfrm>
          <a:prstGeom prst="rect">
            <a:avLst/>
          </a:prstGeom>
          <a:noFill/>
          <a:ln w="76200">
            <a:solidFill>
              <a:srgbClr val="8A0000"/>
            </a:solidFill>
          </a:ln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304800" y="4648200"/>
            <a:ext cx="8458200" cy="1517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Bu hatayı posta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alırken veya gönderirken verebiliyor. Ve bazen hata verdiği halde postayı gönderiyor fakat posta gönderildi uyarısı alınamadığı için gönderilmediği zannediliyor.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143001"/>
            <a:ext cx="8610600" cy="502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İçerik………………………………….: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tr-TR" sz="4000" b="1" dirty="0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 </a:t>
            </a:r>
            <a:r>
              <a:rPr lang="tr-TR" sz="3200" b="1" dirty="0" smtClean="0">
                <a:solidFill>
                  <a:srgbClr val="8A0000"/>
                </a:solidFill>
              </a:rPr>
              <a:t>@</a:t>
            </a:r>
            <a:r>
              <a:rPr lang="tr-TR" sz="3200" b="1" dirty="0" err="1" smtClean="0">
                <a:solidFill>
                  <a:srgbClr val="8A0000"/>
                </a:solidFill>
              </a:rPr>
              <a:t>meb</a:t>
            </a:r>
            <a:r>
              <a:rPr lang="tr-TR" sz="3200" b="1" dirty="0" smtClean="0">
                <a:solidFill>
                  <a:srgbClr val="8A0000"/>
                </a:solidFill>
              </a:rPr>
              <a:t>.k12.tr E-Postaların Özellikleri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E-Postalara Ulaşma Yöntemleri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Web Tabanlı E-Posta Yönetimi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Microsoft Outlook ile E-Posta Yönetimi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Yeni E-Posta Gönderme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E-Postaya Dosya/Belge Ekleme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Gelen E-Postaları Yanıtlama ve Silme</a:t>
            </a:r>
          </a:p>
          <a:p>
            <a:pPr>
              <a:spcBef>
                <a:spcPct val="0"/>
              </a:spcBef>
              <a:defRPr/>
            </a:pP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20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682980"/>
            <a:ext cx="8610600" cy="4032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Microsoft Office</a:t>
            </a:r>
            <a:b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Outlook 2007 Programına E-Posta Hesabı</a:t>
            </a:r>
            <a:r>
              <a:rPr kumimoji="0" lang="tr-TR" sz="6600" b="1" i="0" u="none" strike="noStrike" kern="1200" cap="none" spc="0" normalizeH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Ekleme</a:t>
            </a:r>
            <a:endParaRPr kumimoji="0" lang="tr-TR" sz="66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4438650" cy="55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M.Office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Outlook’a Hesap Ekleme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21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Dikdörtgen"/>
          <p:cNvSpPr/>
          <p:nvPr/>
        </p:nvSpPr>
        <p:spPr>
          <a:xfrm>
            <a:off x="152400" y="5334000"/>
            <a:ext cx="24384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>
            <a:stCxn id="11" idx="1"/>
            <a:endCxn id="10" idx="3"/>
          </p:cNvCxnSpPr>
          <p:nvPr/>
        </p:nvCxnSpPr>
        <p:spPr>
          <a:xfrm flipH="1">
            <a:off x="2590800" y="3575179"/>
            <a:ext cx="2133600" cy="19493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4724400" y="1066800"/>
            <a:ext cx="4191000" cy="50167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Microsoft Office Outlook 2007 programını çalıştırmak için;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Başlat Menüsüne tıklanır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Ve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Açılan bölümden 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“Tüm Programlar”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seçilir</a:t>
            </a:r>
            <a:endParaRPr lang="tr-TR" sz="32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066800"/>
            <a:ext cx="4438650" cy="55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M.Office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Outlook’a Hesap Ekleme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152400" y="4724400"/>
            <a:ext cx="2438400" cy="152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Ok Bağlayıcısı"/>
          <p:cNvCxnSpPr>
            <a:stCxn id="11" idx="1"/>
            <a:endCxn id="9" idx="3"/>
          </p:cNvCxnSpPr>
          <p:nvPr/>
        </p:nvCxnSpPr>
        <p:spPr>
          <a:xfrm flipH="1">
            <a:off x="2590800" y="3429001"/>
            <a:ext cx="2133600" cy="13715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4724400" y="2397949"/>
            <a:ext cx="4191000" cy="20621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“Tüm Programlar”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Penceresinden 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“Microsoft Office” e tıklanır</a:t>
            </a:r>
            <a:endParaRPr lang="tr-TR" sz="32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438650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M.Office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Outlook’a Hesap Ekleme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228600" y="3429000"/>
            <a:ext cx="24384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Ok Bağlayıcısı"/>
          <p:cNvCxnSpPr>
            <a:stCxn id="11" idx="1"/>
            <a:endCxn id="9" idx="3"/>
          </p:cNvCxnSpPr>
          <p:nvPr/>
        </p:nvCxnSpPr>
        <p:spPr>
          <a:xfrm flipH="1">
            <a:off x="2667000" y="2097852"/>
            <a:ext cx="2057400" cy="14454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4724400" y="1066800"/>
            <a:ext cx="4191000" cy="20621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Açılan seçeneklerden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Microsoft Office Outlook 2007 ‘ye</a:t>
            </a: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Tıklanır.</a:t>
            </a:r>
            <a:endParaRPr lang="tr-TR" sz="3200" b="1" dirty="0">
              <a:solidFill>
                <a:srgbClr val="8A0000"/>
              </a:solidFill>
            </a:endParaRPr>
          </a:p>
        </p:txBody>
      </p:sp>
      <p:pic>
        <p:nvPicPr>
          <p:cNvPr id="7170" name="Picture 2" descr="C:\Users\CGSABUR\Desktop\MEB E POSTA SUNUM\outl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0150" y="3733800"/>
            <a:ext cx="352425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M.Office Outlook 2007 İlk Açılış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90600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6248400" y="5943600"/>
            <a:ext cx="9906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Ok Bağlayıcısı"/>
          <p:cNvCxnSpPr>
            <a:stCxn id="9" idx="0"/>
            <a:endCxn id="14" idx="2"/>
          </p:cNvCxnSpPr>
          <p:nvPr/>
        </p:nvCxnSpPr>
        <p:spPr>
          <a:xfrm flipH="1" flipV="1">
            <a:off x="5257800" y="4800600"/>
            <a:ext cx="1485900" cy="1143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Yuvarlatılmış Dikdörtgen"/>
          <p:cNvSpPr/>
          <p:nvPr/>
        </p:nvSpPr>
        <p:spPr>
          <a:xfrm>
            <a:off x="3429000" y="3429000"/>
            <a:ext cx="3657600" cy="1371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8A0000"/>
                </a:solidFill>
              </a:rPr>
              <a:t>İleri Düğmesine Tıklıyoruz…</a:t>
            </a:r>
            <a:endParaRPr lang="tr-TR" sz="20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90600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1219200" y="2895600"/>
            <a:ext cx="990600" cy="381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Ok Bağlayıcısı"/>
          <p:cNvCxnSpPr>
            <a:stCxn id="9" idx="3"/>
            <a:endCxn id="13" idx="1"/>
          </p:cNvCxnSpPr>
          <p:nvPr/>
        </p:nvCxnSpPr>
        <p:spPr>
          <a:xfrm>
            <a:off x="2209800" y="3086100"/>
            <a:ext cx="11430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Yuvarlatılmış Dikdörtgen"/>
          <p:cNvSpPr/>
          <p:nvPr/>
        </p:nvSpPr>
        <p:spPr>
          <a:xfrm>
            <a:off x="3352800" y="3276600"/>
            <a:ext cx="3352800" cy="1447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8A0000"/>
                </a:solidFill>
              </a:rPr>
              <a:t>Evet Seçeneği Seçilir ve yine İleri Düğmesine tıklanır…</a:t>
            </a:r>
            <a:endParaRPr lang="tr-TR" sz="2000" b="1" dirty="0">
              <a:solidFill>
                <a:srgbClr val="8A0000"/>
              </a:solidFill>
            </a:endParaRPr>
          </a:p>
        </p:txBody>
      </p:sp>
      <p:cxnSp>
        <p:nvCxnSpPr>
          <p:cNvPr id="14" name="13 Düz Ok Bağlayıcısı"/>
          <p:cNvCxnSpPr>
            <a:stCxn id="13" idx="2"/>
            <a:endCxn id="18" idx="0"/>
          </p:cNvCxnSpPr>
          <p:nvPr/>
        </p:nvCxnSpPr>
        <p:spPr>
          <a:xfrm>
            <a:off x="5029200" y="4724400"/>
            <a:ext cx="17145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Yuvarlatılmış Dikdörtgen"/>
          <p:cNvSpPr/>
          <p:nvPr/>
        </p:nvSpPr>
        <p:spPr>
          <a:xfrm>
            <a:off x="6248400" y="5943600"/>
            <a:ext cx="990600" cy="381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26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14400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914400" y="5181600"/>
            <a:ext cx="35814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6324600" y="5867400"/>
            <a:ext cx="9144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5562600" y="3505200"/>
            <a:ext cx="2590800" cy="1524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8A0000"/>
                </a:solidFill>
              </a:rPr>
              <a:t>Sunucu Ayarlarını El ile yapılandır seçeneği seçilerek “İleri” düğmesine tıklanır….</a:t>
            </a:r>
            <a:endParaRPr lang="tr-TR" dirty="0">
              <a:solidFill>
                <a:srgbClr val="8A0000"/>
              </a:solidFill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V="1">
            <a:off x="4419600" y="4800600"/>
            <a:ext cx="11430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6705600" y="5029200"/>
            <a:ext cx="762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Oval"/>
          <p:cNvSpPr/>
          <p:nvPr/>
        </p:nvSpPr>
        <p:spPr>
          <a:xfrm>
            <a:off x="1143000" y="4800600"/>
            <a:ext cx="533400" cy="4572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tr-TR" dirty="0"/>
          </a:p>
        </p:txBody>
      </p:sp>
      <p:sp>
        <p:nvSpPr>
          <p:cNvPr id="15" name="14 Oval"/>
          <p:cNvSpPr/>
          <p:nvPr/>
        </p:nvSpPr>
        <p:spPr>
          <a:xfrm>
            <a:off x="6934200" y="5410200"/>
            <a:ext cx="533400" cy="4572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27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79487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1600200" y="1981200"/>
            <a:ext cx="5029200" cy="685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6248400" y="5943600"/>
            <a:ext cx="9144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6248400" y="1828800"/>
            <a:ext cx="533400" cy="4572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tr-TR" dirty="0"/>
          </a:p>
        </p:txBody>
      </p:sp>
      <p:sp>
        <p:nvSpPr>
          <p:cNvPr id="12" name="11 Oval"/>
          <p:cNvSpPr/>
          <p:nvPr/>
        </p:nvSpPr>
        <p:spPr>
          <a:xfrm>
            <a:off x="6858000" y="5486400"/>
            <a:ext cx="533400" cy="4572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28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90600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29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90600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2743200" y="2438400"/>
            <a:ext cx="1905000" cy="228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Okul Adı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2743200" y="2743200"/>
            <a:ext cx="1905000" cy="228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00" dirty="0" err="1" smtClean="0">
                <a:solidFill>
                  <a:srgbClr val="C00000"/>
                </a:solidFill>
              </a:rPr>
              <a:t>kurumkodu</a:t>
            </a:r>
            <a:r>
              <a:rPr lang="tr-TR" sz="1300" dirty="0" smtClean="0">
                <a:solidFill>
                  <a:srgbClr val="C00000"/>
                </a:solidFill>
              </a:rPr>
              <a:t>@</a:t>
            </a:r>
            <a:r>
              <a:rPr lang="tr-TR" sz="1300" dirty="0" err="1" smtClean="0">
                <a:solidFill>
                  <a:srgbClr val="C00000"/>
                </a:solidFill>
              </a:rPr>
              <a:t>meb</a:t>
            </a:r>
            <a:r>
              <a:rPr lang="tr-TR" sz="1300" dirty="0" smtClean="0">
                <a:solidFill>
                  <a:srgbClr val="C00000"/>
                </a:solidFill>
              </a:rPr>
              <a:t>.k12.tr</a:t>
            </a:r>
            <a:endParaRPr lang="tr-TR" sz="1300" dirty="0">
              <a:solidFill>
                <a:srgbClr val="C00000"/>
              </a:solidFill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2743200" y="3581400"/>
            <a:ext cx="1828800" cy="228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C00000"/>
                </a:solidFill>
              </a:rPr>
              <a:t>k12pop3.</a:t>
            </a:r>
            <a:r>
              <a:rPr lang="tr-TR" sz="1400" dirty="0" err="1" smtClean="0">
                <a:solidFill>
                  <a:srgbClr val="C00000"/>
                </a:solidFill>
              </a:rPr>
              <a:t>meb</a:t>
            </a:r>
            <a:r>
              <a:rPr lang="tr-TR" sz="1400" dirty="0" smtClean="0">
                <a:solidFill>
                  <a:srgbClr val="C00000"/>
                </a:solidFill>
              </a:rPr>
              <a:t>.k12.tr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2743200" y="3886200"/>
            <a:ext cx="1828800" cy="228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C00000"/>
                </a:solidFill>
              </a:rPr>
              <a:t>k12smtp.</a:t>
            </a:r>
            <a:r>
              <a:rPr lang="tr-TR" sz="1400" dirty="0" err="1" smtClean="0">
                <a:solidFill>
                  <a:srgbClr val="C00000"/>
                </a:solidFill>
              </a:rPr>
              <a:t>meb</a:t>
            </a:r>
            <a:r>
              <a:rPr lang="tr-TR" sz="1400" dirty="0" smtClean="0">
                <a:solidFill>
                  <a:srgbClr val="C00000"/>
                </a:solidFill>
              </a:rPr>
              <a:t>.k12.tr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2743200" y="4419600"/>
            <a:ext cx="1905000" cy="228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00" dirty="0" err="1" smtClean="0">
                <a:solidFill>
                  <a:srgbClr val="C00000"/>
                </a:solidFill>
              </a:rPr>
              <a:t>kurumkodu</a:t>
            </a:r>
            <a:r>
              <a:rPr lang="tr-TR" sz="1300" dirty="0" smtClean="0">
                <a:solidFill>
                  <a:srgbClr val="C00000"/>
                </a:solidFill>
              </a:rPr>
              <a:t>@</a:t>
            </a:r>
            <a:r>
              <a:rPr lang="tr-TR" sz="1300" dirty="0" err="1" smtClean="0">
                <a:solidFill>
                  <a:srgbClr val="C00000"/>
                </a:solidFill>
              </a:rPr>
              <a:t>meb</a:t>
            </a:r>
            <a:r>
              <a:rPr lang="tr-TR" sz="1300" dirty="0" smtClean="0">
                <a:solidFill>
                  <a:srgbClr val="C00000"/>
                </a:solidFill>
              </a:rPr>
              <a:t>.k12.tr</a:t>
            </a:r>
            <a:endParaRPr lang="tr-TR" sz="1300" dirty="0">
              <a:solidFill>
                <a:srgbClr val="C00000"/>
              </a:solidFill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2743200" y="4724400"/>
            <a:ext cx="1905000" cy="228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Posta Şifresi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066801"/>
            <a:ext cx="8610600" cy="2819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İçerik………………………………….: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tr-TR" sz="2000" b="1" dirty="0" smtClean="0">
              <a:solidFill>
                <a:srgbClr val="8A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Resmi Yazışma Kuralı ve İmza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Sık Karşılaşılan Sorunlar ve Çözümleri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tr-TR" sz="3200" b="1" dirty="0" smtClean="0">
                <a:solidFill>
                  <a:srgbClr val="8A0000"/>
                </a:solidFill>
              </a:rPr>
              <a:t>   Sorunlar ile İlgili İletişim Bilgileri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30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90600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2819400" y="2438400"/>
            <a:ext cx="1676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819400" y="2743200"/>
            <a:ext cx="1676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819400" y="3352800"/>
            <a:ext cx="16764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2819400" y="3581400"/>
            <a:ext cx="1676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2819400" y="3886200"/>
            <a:ext cx="1676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2819400" y="4419600"/>
            <a:ext cx="1676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2819400" y="4724400"/>
            <a:ext cx="1676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6858000" y="5257800"/>
            <a:ext cx="12954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4953000" y="3581400"/>
            <a:ext cx="30480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8A0000"/>
                </a:solidFill>
              </a:rPr>
              <a:t>Sol taraftaki tüm ayarlar yazıldıktan sonra aşağıdaki</a:t>
            </a:r>
            <a:br>
              <a:rPr lang="tr-TR" dirty="0" smtClean="0">
                <a:solidFill>
                  <a:srgbClr val="8A0000"/>
                </a:solidFill>
              </a:rPr>
            </a:br>
            <a:r>
              <a:rPr lang="tr-TR" dirty="0" smtClean="0">
                <a:solidFill>
                  <a:srgbClr val="8A0000"/>
                </a:solidFill>
              </a:rPr>
              <a:t>“Diğer Ayarlar”</a:t>
            </a:r>
            <a:br>
              <a:rPr lang="tr-TR" dirty="0" smtClean="0">
                <a:solidFill>
                  <a:srgbClr val="8A0000"/>
                </a:solidFill>
              </a:rPr>
            </a:br>
            <a:r>
              <a:rPr lang="tr-TR" dirty="0" smtClean="0">
                <a:solidFill>
                  <a:srgbClr val="8A0000"/>
                </a:solidFill>
              </a:rPr>
              <a:t>düğmesine tıklanır</a:t>
            </a:r>
            <a:endParaRPr lang="tr-TR" dirty="0">
              <a:solidFill>
                <a:srgbClr val="8A0000"/>
              </a:solidFill>
            </a:endParaRPr>
          </a:p>
        </p:txBody>
      </p:sp>
      <p:cxnSp>
        <p:nvCxnSpPr>
          <p:cNvPr id="19" name="18 Düz Ok Bağlayıcısı"/>
          <p:cNvCxnSpPr>
            <a:stCxn id="17" idx="2"/>
            <a:endCxn id="16" idx="1"/>
          </p:cNvCxnSpPr>
          <p:nvPr/>
        </p:nvCxnSpPr>
        <p:spPr>
          <a:xfrm>
            <a:off x="6477000" y="5029200"/>
            <a:ext cx="381000" cy="4953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Yuvarlatılmış Dikdörtgen"/>
          <p:cNvSpPr/>
          <p:nvPr/>
        </p:nvSpPr>
        <p:spPr>
          <a:xfrm>
            <a:off x="4724400" y="2743200"/>
            <a:ext cx="4267200" cy="10668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31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7" y="990600"/>
            <a:ext cx="43545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4648200" y="1066801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8A0000"/>
                </a:solidFill>
              </a:rPr>
              <a:t>“Diğer Ayarlar” bölümü açıldıktan sonra;</a:t>
            </a:r>
          </a:p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Genel, Giden Sunucu ve Gelişmiş sekmesinde </a:t>
            </a:r>
            <a:r>
              <a:rPr lang="tr-TR" sz="3600" b="1" dirty="0" smtClean="0">
                <a:solidFill>
                  <a:srgbClr val="8A0000"/>
                </a:solidFill>
              </a:rPr>
              <a:t>birkaç küçük ayar yapılması gerekmektedir.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7" y="1143000"/>
            <a:ext cx="43545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457200" y="2438400"/>
            <a:ext cx="1981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28600" y="1524000"/>
            <a:ext cx="609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4648200" y="1066801"/>
            <a:ext cx="4267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“Genel” sekmesinde yapılacak olan ayar, hesap başvuru adını düzeltmektir.</a:t>
            </a:r>
          </a:p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Bu ayar yapılmasındaki amaç gönderilen postalarda kimden yazan kısımda okulun tanınması için kısa bir okul tanıtım adının görünmesidir.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7" y="1143000"/>
            <a:ext cx="43545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762000" y="1524000"/>
            <a:ext cx="10668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648200" y="2490282"/>
            <a:ext cx="4267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“Giden” sekmesinde yapılacak olan ayar, kimlik doğrulaması şeklini düzeltmektir.</a:t>
            </a:r>
          </a:p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Bunun için ise;</a:t>
            </a:r>
          </a:p>
          <a:p>
            <a:pPr algn="ctr"/>
            <a:endParaRPr lang="tr-TR" sz="2900" b="1" dirty="0" smtClean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7" y="1143000"/>
            <a:ext cx="43545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228600" y="1828800"/>
            <a:ext cx="3429000" cy="685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648200" y="2267144"/>
            <a:ext cx="42672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“Giden sunucum (SMTP) için kimlik doğrulaması gerekiyor” </a:t>
            </a:r>
          </a:p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Seçeneğinin aktif olmasını sağlamak gerekmektedir.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7" y="1143000"/>
            <a:ext cx="43545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1752600" y="1524000"/>
            <a:ext cx="6858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648200" y="1820868"/>
            <a:ext cx="4267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“Bağlantı” sekmesinde yapılacak olan herhangi bir ayar bulunmamaktadır.</a:t>
            </a:r>
          </a:p>
          <a:p>
            <a:pPr algn="ctr"/>
            <a:endParaRPr lang="tr-TR" sz="2900" b="1" dirty="0" smtClean="0">
              <a:solidFill>
                <a:srgbClr val="8A0000"/>
              </a:solidFill>
            </a:endParaRPr>
          </a:p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Bu yüzden bu sekmedeki ayarlara dokunmamak gerekiyor.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36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7" y="1143000"/>
            <a:ext cx="43545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2362200" y="1524000"/>
            <a:ext cx="6096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648200" y="1066801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8A0000"/>
                </a:solidFill>
              </a:rPr>
              <a:t>“Gelişmiş” sekmesinde yapılacak olan </a:t>
            </a:r>
          </a:p>
          <a:p>
            <a:pPr algn="ctr"/>
            <a:r>
              <a:rPr lang="tr-TR" sz="2800" b="1" u="sng" dirty="0" smtClean="0">
                <a:solidFill>
                  <a:srgbClr val="8A0000"/>
                </a:solidFill>
              </a:rPr>
              <a:t>1.Ayar:</a:t>
            </a:r>
          </a:p>
          <a:p>
            <a:pPr algn="ctr"/>
            <a:r>
              <a:rPr lang="tr-TR" sz="2800" b="1" dirty="0" smtClean="0">
                <a:solidFill>
                  <a:srgbClr val="8A0000"/>
                </a:solidFill>
              </a:rPr>
              <a:t>Giden Sunucusu (SMTP)’</a:t>
            </a:r>
            <a:r>
              <a:rPr lang="tr-TR" sz="2800" b="1" dirty="0" err="1" smtClean="0">
                <a:solidFill>
                  <a:srgbClr val="8A0000"/>
                </a:solidFill>
              </a:rPr>
              <a:t>nin</a:t>
            </a:r>
            <a:r>
              <a:rPr lang="tr-TR" sz="2800" b="1" dirty="0" smtClean="0">
                <a:solidFill>
                  <a:srgbClr val="8A0000"/>
                </a:solidFill>
              </a:rPr>
              <a:t> 25 olan değerini 587 olarak değiştirmek.</a:t>
            </a:r>
          </a:p>
          <a:p>
            <a:pPr algn="ctr"/>
            <a:r>
              <a:rPr lang="tr-TR" sz="2800" b="1" u="sng" dirty="0" smtClean="0">
                <a:solidFill>
                  <a:srgbClr val="8A0000"/>
                </a:solidFill>
              </a:rPr>
              <a:t>2.Ayar :</a:t>
            </a:r>
          </a:p>
          <a:p>
            <a:pPr algn="ctr"/>
            <a:r>
              <a:rPr lang="tr-TR" sz="2800" b="1" dirty="0" smtClean="0">
                <a:solidFill>
                  <a:srgbClr val="8A0000"/>
                </a:solidFill>
              </a:rPr>
              <a:t>İletinin bir kopyasının sunucuda kalmasını engelleyerek Kota Dolmasının önüne geçmektir.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37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7" y="1112837"/>
            <a:ext cx="43545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1828800" y="2590800"/>
            <a:ext cx="762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81000" y="3657600"/>
            <a:ext cx="3810000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514600" y="5791200"/>
            <a:ext cx="914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2438400" y="2590800"/>
            <a:ext cx="381000" cy="3810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tr-TR" dirty="0"/>
          </a:p>
        </p:txBody>
      </p:sp>
      <p:sp>
        <p:nvSpPr>
          <p:cNvPr id="13" name="12 Oval"/>
          <p:cNvSpPr/>
          <p:nvPr/>
        </p:nvSpPr>
        <p:spPr>
          <a:xfrm>
            <a:off x="3810000" y="3581400"/>
            <a:ext cx="381000" cy="3810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tr-TR" dirty="0"/>
          </a:p>
        </p:txBody>
      </p:sp>
      <p:sp>
        <p:nvSpPr>
          <p:cNvPr id="14" name="13 Oval"/>
          <p:cNvSpPr/>
          <p:nvPr/>
        </p:nvSpPr>
        <p:spPr>
          <a:xfrm>
            <a:off x="3276600" y="5486400"/>
            <a:ext cx="381000" cy="3810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648200" y="2267144"/>
            <a:ext cx="42672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Bu 2 ayar yapıldıktan sonra “Tamam” düğmesine tıklanır ve “Diğer Ayarlar” penceresi kapanır.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38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79487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6324600" y="5943600"/>
            <a:ext cx="914400" cy="381000"/>
          </a:xfrm>
          <a:prstGeom prst="rect">
            <a:avLst/>
          </a:prstGeom>
          <a:noFill/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4648200" y="3429000"/>
            <a:ext cx="3429000" cy="1938992"/>
          </a:xfrm>
          <a:prstGeom prst="rect">
            <a:avLst/>
          </a:prstGeom>
          <a:noFill/>
          <a:ln w="57150">
            <a:solidFill>
              <a:srgbClr val="8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8A0000"/>
                </a:solidFill>
              </a:rPr>
              <a:t>Bütün ayarları tamamladık, şimdi ise “İleri” düğmesine basarak bir sonraki adıma geçiyoruz.</a:t>
            </a:r>
          </a:p>
        </p:txBody>
      </p:sp>
      <p:cxnSp>
        <p:nvCxnSpPr>
          <p:cNvPr id="12" name="11 Düz Ok Bağlayıcısı"/>
          <p:cNvCxnSpPr>
            <a:stCxn id="10" idx="2"/>
            <a:endCxn id="9" idx="0"/>
          </p:cNvCxnSpPr>
          <p:nvPr/>
        </p:nvCxnSpPr>
        <p:spPr>
          <a:xfrm>
            <a:off x="6362700" y="5367992"/>
            <a:ext cx="419100" cy="575608"/>
          </a:xfrm>
          <a:prstGeom prst="straightConnector1">
            <a:avLst/>
          </a:prstGeom>
          <a:ln w="57150"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39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979487"/>
            <a:ext cx="75787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2895600" y="1671637"/>
            <a:ext cx="4267200" cy="1447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248400" y="5938837"/>
            <a:ext cx="1066800" cy="381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429000" y="3348037"/>
            <a:ext cx="4267200" cy="2323713"/>
          </a:xfrm>
          <a:prstGeom prst="rect">
            <a:avLst/>
          </a:prstGeom>
          <a:noFill/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 smtClean="0">
                <a:solidFill>
                  <a:srgbClr val="8A0000"/>
                </a:solidFill>
              </a:rPr>
              <a:t>Bütün ayarlar ve adımlar bitti şimdi ise “Son” düğmesine tıklayarak hesap ayarlama ekranını kapatıyoruz</a:t>
            </a:r>
          </a:p>
        </p:txBody>
      </p:sp>
      <p:cxnSp>
        <p:nvCxnSpPr>
          <p:cNvPr id="13" name="12 Düz Ok Bağlayıcısı"/>
          <p:cNvCxnSpPr>
            <a:stCxn id="11" idx="2"/>
          </p:cNvCxnSpPr>
          <p:nvPr/>
        </p:nvCxnSpPr>
        <p:spPr>
          <a:xfrm>
            <a:off x="5562600" y="5671750"/>
            <a:ext cx="685800" cy="419487"/>
          </a:xfrm>
          <a:prstGeom prst="straightConnector1">
            <a:avLst/>
          </a:prstGeom>
          <a:ln w="38100"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412991"/>
            <a:ext cx="8610600" cy="4032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@</a:t>
            </a:r>
            <a:r>
              <a:rPr kumimoji="0" lang="tr-TR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meb</a:t>
            </a: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.k12.tr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6600" b="1" dirty="0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E-Postalarının Özellikleri</a:t>
            </a:r>
            <a:endParaRPr kumimoji="0" lang="tr-TR" sz="66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40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3810000" y="4038600"/>
            <a:ext cx="2362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866900" y="4965918"/>
            <a:ext cx="5410200" cy="1815882"/>
          </a:xfrm>
          <a:prstGeom prst="rect">
            <a:avLst/>
          </a:prstGeom>
          <a:solidFill>
            <a:schemeClr val="accent2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RSS(Sitelerden Güncel Haber) akışlarının alınması ile ilgili bir isteğimiz yok ise “Hayır” düğmesine tıklayarak geçiyoruz.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858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Outlook: E-Posta Hesap Kurulumu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41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2667000" y="2743200"/>
            <a:ext cx="3810000" cy="2209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228600" y="5288340"/>
            <a:ext cx="7315200" cy="138499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Eğer böyle bir şifre sorma ekranı ile karşılaşıyorsak, Kullanıcı adı, şifre veya sunucu ayarını yanlış yapmışız demektir.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838200"/>
            <a:ext cx="90106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Gelen-Giden E-Posta Kontrolü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4191000" y="13716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905000" y="3276600"/>
            <a:ext cx="5638800" cy="1815882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Sorunsuz bir şekilde ayarları yaptıktan sonra yukarıdaki “Gönder/Al” düğmesine tıklayarak yeni postaları almaya başlayabiliriz.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11 Düz Ok Bağlayıcısı"/>
          <p:cNvCxnSpPr>
            <a:stCxn id="10" idx="0"/>
            <a:endCxn id="9" idx="2"/>
          </p:cNvCxnSpPr>
          <p:nvPr/>
        </p:nvCxnSpPr>
        <p:spPr>
          <a:xfrm flipH="1" flipV="1">
            <a:off x="4648200" y="1676400"/>
            <a:ext cx="76200" cy="1600200"/>
          </a:xfrm>
          <a:prstGeom prst="straightConnector1">
            <a:avLst/>
          </a:prstGeom>
          <a:ln w="57150"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E-Posta Hesap Kurulumu Tamamlandı!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5410200" y="1714500"/>
            <a:ext cx="35814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Eğer yandaki gibi postalarınız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bilgisayarınıza yüklenmeye başlamışsa işlem başarıyla tamamlanmış demektir.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r="15011"/>
          <a:stretch>
            <a:fillRect/>
          </a:stretch>
        </p:blipFill>
        <p:spPr bwMode="auto">
          <a:xfrm>
            <a:off x="152400" y="1143000"/>
            <a:ext cx="5105400" cy="448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Dikdörtgen"/>
          <p:cNvSpPr/>
          <p:nvPr/>
        </p:nvSpPr>
        <p:spPr>
          <a:xfrm>
            <a:off x="609600" y="4191000"/>
            <a:ext cx="1600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362200" y="3505200"/>
            <a:ext cx="28956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 descr="C:\Users\CGSABUR\Desktop\ACİLLL!!!\ceva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670425"/>
            <a:ext cx="2187575" cy="21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913805" y="3264936"/>
            <a:ext cx="7316390" cy="229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Yeni E-Posta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6000" dirty="0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Gönderme</a:t>
            </a: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CGSABUR\Desktop\MEB E POSTA SUNUM\m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219200"/>
            <a:ext cx="3495675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E-Posta Gönderme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85850"/>
            <a:ext cx="9144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GSABUR\Desktop\MEB E POSTA SUNUM\outl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286000"/>
            <a:ext cx="352425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E-Posta Gönderme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46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9144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76200" y="1600200"/>
            <a:ext cx="6858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905000" y="3276600"/>
            <a:ext cx="5638800" cy="1384995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E-posta göndermek için öncelikle ana ekranda bulunan “Yeni” düğmesine tıklıyoruz.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11 Düz Ok Bağlayıcısı"/>
          <p:cNvCxnSpPr>
            <a:stCxn id="10" idx="0"/>
            <a:endCxn id="9" idx="2"/>
          </p:cNvCxnSpPr>
          <p:nvPr/>
        </p:nvCxnSpPr>
        <p:spPr>
          <a:xfrm flipH="1" flipV="1">
            <a:off x="419100" y="1905000"/>
            <a:ext cx="4305300" cy="1371600"/>
          </a:xfrm>
          <a:prstGeom prst="straightConnector1">
            <a:avLst/>
          </a:prstGeom>
          <a:ln w="57150"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b="26421"/>
          <a:stretch>
            <a:fillRect/>
          </a:stretch>
        </p:blipFill>
        <p:spPr bwMode="auto">
          <a:xfrm>
            <a:off x="142070" y="1451241"/>
            <a:ext cx="8859860" cy="464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E-Posta Gönderme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47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1752600" y="3962400"/>
            <a:ext cx="5638800" cy="523220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E-Posta gönderme penceresi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E-Posta Gönderme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48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 r="25833" b="57018"/>
          <a:stretch>
            <a:fillRect/>
          </a:stretch>
        </p:blipFill>
        <p:spPr bwMode="auto">
          <a:xfrm>
            <a:off x="0" y="914400"/>
            <a:ext cx="9144000" cy="377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0" y="2819400"/>
            <a:ext cx="9144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647700" y="4939605"/>
            <a:ext cx="7848600" cy="1384995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E-posta göndermek için elzem olan tek bilgi “Kime” kısmına yazılması gereken alıcının e-posta adres bilgisidir…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r="51667" b="58187"/>
          <a:stretch>
            <a:fillRect/>
          </a:stretch>
        </p:blipFill>
        <p:spPr bwMode="auto">
          <a:xfrm>
            <a:off x="59682" y="533400"/>
            <a:ext cx="90246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E-Posta Gönderme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49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381000" y="3505200"/>
            <a:ext cx="10668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952500" y="5257800"/>
            <a:ext cx="7239000" cy="1384995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Fakat doğru ve anlaşılır bir posta göndermek istiyorsak “Konu” kısmına açıklayıcı kısa bir ifade yazmak gerekir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57200" y="1676400"/>
            <a:ext cx="8458200" cy="523220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Postayı göndermek için ise “Gönder” düğmesine basılır…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3" name="12 Düz Ok Bağlayıcısı"/>
          <p:cNvCxnSpPr>
            <a:stCxn id="11" idx="2"/>
            <a:endCxn id="9" idx="0"/>
          </p:cNvCxnSpPr>
          <p:nvPr/>
        </p:nvCxnSpPr>
        <p:spPr>
          <a:xfrm flipH="1">
            <a:off x="914400" y="2199620"/>
            <a:ext cx="3771900" cy="13055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Özellikleri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76200" y="1371600"/>
            <a:ext cx="8991600" cy="464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8A0000"/>
                </a:solidFill>
              </a:rPr>
              <a:t> Kurumlar arası resmi yazışmalar ve iletişim işlemleri için okullarımıza “@</a:t>
            </a:r>
            <a:r>
              <a:rPr lang="tr-TR" sz="2400" b="1" dirty="0" err="1" smtClean="0">
                <a:solidFill>
                  <a:srgbClr val="8A0000"/>
                </a:solidFill>
              </a:rPr>
              <a:t>meb</a:t>
            </a:r>
            <a:r>
              <a:rPr lang="tr-TR" sz="2400" b="1" dirty="0" smtClean="0">
                <a:solidFill>
                  <a:srgbClr val="8A0000"/>
                </a:solidFill>
              </a:rPr>
              <a:t>.k12.tr” adresli e-postalar tahsis edilmiştir.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tr-TR" sz="2400" b="1" dirty="0" smtClean="0">
              <a:solidFill>
                <a:srgbClr val="8A0000"/>
              </a:solidFill>
            </a:endParaRPr>
          </a:p>
          <a:p>
            <a:pPr>
              <a:lnSpc>
                <a:spcPct val="90000"/>
              </a:lnSpc>
            </a:pPr>
            <a:endParaRPr lang="tr-TR" sz="2400" b="1" dirty="0" smtClean="0">
              <a:solidFill>
                <a:srgbClr val="8A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8A0000"/>
                </a:solidFill>
              </a:rPr>
              <a:t>  “@</a:t>
            </a:r>
            <a:r>
              <a:rPr lang="tr-TR" sz="2400" b="1" dirty="0" err="1" smtClean="0">
                <a:solidFill>
                  <a:srgbClr val="8A0000"/>
                </a:solidFill>
              </a:rPr>
              <a:t>meb</a:t>
            </a:r>
            <a:r>
              <a:rPr lang="tr-TR" sz="2400" b="1" dirty="0" smtClean="0">
                <a:solidFill>
                  <a:srgbClr val="8A0000"/>
                </a:solidFill>
              </a:rPr>
              <a:t>.k12.tr” adresli e-posta sisteminde POP3 ve SMTP hizmeti sayesinde MS Outlook, Outlook Express  ve Windows </a:t>
            </a:r>
            <a:r>
              <a:rPr lang="tr-TR" sz="2400" b="1" dirty="0" err="1" smtClean="0">
                <a:solidFill>
                  <a:srgbClr val="8A0000"/>
                </a:solidFill>
              </a:rPr>
              <a:t>Live</a:t>
            </a:r>
            <a:r>
              <a:rPr lang="tr-TR" sz="2400" b="1" dirty="0" smtClean="0">
                <a:solidFill>
                  <a:srgbClr val="8A0000"/>
                </a:solidFill>
              </a:rPr>
              <a:t> Mail programıyla  kullanabilirsiniz.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tr-TR" sz="2400" b="1" dirty="0" smtClean="0">
              <a:solidFill>
                <a:srgbClr val="8A0000"/>
              </a:solidFill>
            </a:endParaRPr>
          </a:p>
          <a:p>
            <a:pPr>
              <a:lnSpc>
                <a:spcPct val="90000"/>
              </a:lnSpc>
            </a:pPr>
            <a:endParaRPr lang="tr-TR" sz="2400" b="1" dirty="0" smtClean="0">
              <a:solidFill>
                <a:srgbClr val="8A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8A0000"/>
                </a:solidFill>
              </a:rPr>
              <a:t> Web tabanlı e-posta </a:t>
            </a:r>
            <a:r>
              <a:rPr lang="tr-TR" sz="2400" b="1" dirty="0" err="1" smtClean="0">
                <a:solidFill>
                  <a:srgbClr val="8A0000"/>
                </a:solidFill>
              </a:rPr>
              <a:t>arayüzü</a:t>
            </a:r>
            <a:r>
              <a:rPr lang="tr-TR" sz="2400" b="1" dirty="0" smtClean="0">
                <a:solidFill>
                  <a:srgbClr val="8A0000"/>
                </a:solidFill>
              </a:rPr>
              <a:t> kullanarak da posta gönderebilirsiniz.</a:t>
            </a:r>
          </a:p>
          <a:p>
            <a:pPr>
              <a:lnSpc>
                <a:spcPct val="90000"/>
              </a:lnSpc>
            </a:pPr>
            <a:endParaRPr lang="tr-TR" sz="2400" b="1" dirty="0" smtClean="0">
              <a:solidFill>
                <a:srgbClr val="8A000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Yeni Posta Penceresi Sekmeleri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50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 r="55000" b="78070"/>
          <a:stretch>
            <a:fillRect/>
          </a:stretch>
        </p:blipFill>
        <p:spPr bwMode="auto">
          <a:xfrm>
            <a:off x="239268" y="3429000"/>
            <a:ext cx="8665464" cy="300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1295400" y="4038600"/>
            <a:ext cx="6019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52400" y="11430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8A0000"/>
                </a:solidFill>
              </a:rPr>
              <a:t>Yeni Posta gönderme penceresi 4 Ana Sekmeden oluşur. Bunlar;</a:t>
            </a:r>
          </a:p>
          <a:p>
            <a:endParaRPr lang="tr-TR" sz="2400" b="1" u="sng" dirty="0" smtClean="0">
              <a:solidFill>
                <a:srgbClr val="8A0000"/>
              </a:solidFill>
            </a:endParaRPr>
          </a:p>
          <a:p>
            <a:r>
              <a:rPr lang="tr-TR" sz="2100" b="1" dirty="0" smtClean="0">
                <a:solidFill>
                  <a:srgbClr val="8A0000"/>
                </a:solidFill>
              </a:rPr>
              <a:t>1.İleti Sekmesi : Birkaç ayar ve 3 sekmeden sık kullanılan düğmeleri barındırır.</a:t>
            </a:r>
          </a:p>
          <a:p>
            <a:r>
              <a:rPr lang="tr-TR" sz="2100" b="1" dirty="0" smtClean="0">
                <a:solidFill>
                  <a:srgbClr val="8A0000"/>
                </a:solidFill>
              </a:rPr>
              <a:t>2.Ekle Sekmesi: Dosya, Tablo, Resim vs. ekleme düğmelerini içerir.</a:t>
            </a:r>
          </a:p>
          <a:p>
            <a:r>
              <a:rPr lang="tr-TR" sz="2100" b="1" dirty="0" smtClean="0">
                <a:solidFill>
                  <a:srgbClr val="8A0000"/>
                </a:solidFill>
              </a:rPr>
              <a:t>3.Seçenekler    : Teslim bilgisi, Okundu Bilgisi vs. gibi önemli düğmeleri içerir.</a:t>
            </a:r>
          </a:p>
          <a:p>
            <a:r>
              <a:rPr lang="tr-TR" sz="2100" b="1" dirty="0" smtClean="0">
                <a:solidFill>
                  <a:srgbClr val="8A0000"/>
                </a:solidFill>
              </a:rPr>
              <a:t>4.Metni Biçimlendir: Metin,kelime biçimlendirme düğmelerini içerir.</a:t>
            </a:r>
            <a:endParaRPr lang="tr-TR" sz="21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İleti Sekmesi Öğeleri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51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Metin kutusu"/>
          <p:cNvSpPr txBox="1"/>
          <p:nvPr/>
        </p:nvSpPr>
        <p:spPr>
          <a:xfrm>
            <a:off x="228600" y="4419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8A0000"/>
                </a:solidFill>
              </a:rPr>
              <a:t>İleti Sekmesi içerisinde yer alan en önemli düğme :</a:t>
            </a:r>
            <a:endParaRPr lang="tr-TR" sz="4000" b="1" dirty="0">
              <a:solidFill>
                <a:srgbClr val="8A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3415"/>
          <a:stretch>
            <a:fillRect/>
          </a:stretch>
        </p:blipFill>
        <p:spPr bwMode="auto">
          <a:xfrm>
            <a:off x="127254" y="1219200"/>
            <a:ext cx="8889492" cy="283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r="21615"/>
          <a:stretch>
            <a:fillRect/>
          </a:stretch>
        </p:blipFill>
        <p:spPr bwMode="auto">
          <a:xfrm>
            <a:off x="4114800" y="5105400"/>
            <a:ext cx="5334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4572000" y="5181600"/>
            <a:ext cx="1609351" cy="369332"/>
          </a:xfrm>
          <a:prstGeom prst="rect">
            <a:avLst/>
          </a:prstGeom>
          <a:solidFill>
            <a:srgbClr val="8A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Yüksek Öncelik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66198" y="5791200"/>
            <a:ext cx="1620957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Düşük Öncelik 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5638800" y="2133600"/>
            <a:ext cx="685800" cy="1219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ol Ayraç"/>
          <p:cNvSpPr/>
          <p:nvPr/>
        </p:nvSpPr>
        <p:spPr>
          <a:xfrm rot="5400000">
            <a:off x="3771900" y="-114300"/>
            <a:ext cx="1447800" cy="8534400"/>
          </a:xfrm>
          <a:prstGeom prst="leftBrace">
            <a:avLst>
              <a:gd name="adj1" fmla="val 8333"/>
              <a:gd name="adj2" fmla="val 3260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İleti Sekmesi Öğeleri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Metin kutusu"/>
          <p:cNvSpPr txBox="1"/>
          <p:nvPr/>
        </p:nvSpPr>
        <p:spPr>
          <a:xfrm>
            <a:off x="228600" y="1371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8A0000"/>
                </a:solidFill>
              </a:rPr>
              <a:t>İleti Sekmesi içerisinde yer alan en önemli düğme :</a:t>
            </a:r>
            <a:endParaRPr lang="tr-TR" sz="4000" b="1" dirty="0">
              <a:solidFill>
                <a:srgbClr val="8A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r="21615"/>
          <a:stretch>
            <a:fillRect/>
          </a:stretch>
        </p:blipFill>
        <p:spPr bwMode="auto">
          <a:xfrm>
            <a:off x="4114800" y="2057400"/>
            <a:ext cx="5334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4572000" y="2133600"/>
            <a:ext cx="1609351" cy="369332"/>
          </a:xfrm>
          <a:prstGeom prst="rect">
            <a:avLst/>
          </a:prstGeom>
          <a:solidFill>
            <a:srgbClr val="8A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Yüksek Öncelik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381000" y="3518118"/>
            <a:ext cx="8382000" cy="1815882"/>
          </a:xfrm>
          <a:prstGeom prst="rect">
            <a:avLst/>
          </a:prstGeom>
          <a:solidFill>
            <a:srgbClr val="8A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Yüksek Öncelik : Postanızı göndermeden Yüksek Öncelikli olarak ayarlarsanız, MEB Posta Serverları içerisinde öncelik sırasına konulacaktır. Bu yolla göndermiş olacağınız posta daha hızlı bir şekilde ulaşacaktır.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Ekle Sekmesi Öğeleri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19200"/>
            <a:ext cx="580843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876800"/>
            <a:ext cx="58492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124200"/>
            <a:ext cx="5791200" cy="17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6096000" y="1690063"/>
            <a:ext cx="281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8A0000"/>
                </a:solidFill>
              </a:rPr>
              <a:t>Ekle Sekmesi içerisinde yer alan düğmeler</a:t>
            </a:r>
            <a:endParaRPr lang="tr-TR" sz="40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Seçenekler Sekmesi Öğeleri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68" y="2743200"/>
            <a:ext cx="82034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94" y="4419600"/>
            <a:ext cx="7717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304800" y="1066801"/>
            <a:ext cx="80010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8A0000"/>
                </a:solidFill>
              </a:rPr>
              <a:t>Seçenekler Sekmesi içerinde yer alan düğmeler:</a:t>
            </a:r>
            <a:endParaRPr lang="tr-TR" sz="40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Seçenekler Sekmesi Öğeleri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76" y="3352800"/>
            <a:ext cx="796284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152400" y="990601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u="sng" dirty="0" smtClean="0">
                <a:solidFill>
                  <a:srgbClr val="8A0000"/>
                </a:solidFill>
              </a:rPr>
              <a:t>Teslim ve Okundu bilgisi: </a:t>
            </a:r>
            <a:endParaRPr lang="tr-TR" sz="3600" b="1" dirty="0" smtClean="0">
              <a:solidFill>
                <a:srgbClr val="8A0000"/>
              </a:solidFill>
            </a:endParaRPr>
          </a:p>
          <a:p>
            <a:pPr algn="ctr"/>
            <a:r>
              <a:rPr lang="tr-TR" sz="3200" b="1" dirty="0" smtClean="0">
                <a:solidFill>
                  <a:srgbClr val="8A0000"/>
                </a:solidFill>
              </a:rPr>
              <a:t>Gönderilen postanın(mailin) ulaştığında ve postayı alan tarafından okunduğunda , bize bilgi gelmesini istiyorsak bu seçenekleri seçeriz.</a:t>
            </a:r>
            <a:endParaRPr lang="tr-TR" sz="3600" b="1" dirty="0">
              <a:solidFill>
                <a:srgbClr val="8A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4267200" y="3810000"/>
            <a:ext cx="35814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267200" y="4800600"/>
            <a:ext cx="38862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Metni Biçimlendir Sekmesi Öğeleri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56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912455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647700" y="1295400"/>
            <a:ext cx="7848600" cy="1384995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“Metni Biçimlendir” sekmesinde ise </a:t>
            </a:r>
            <a:r>
              <a:rPr lang="tr-T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M.Office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Word programından alışık olduğumuz metni biçimlendirme öğeleri bulunmaktadır.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GSABUR\Desktop\MEB E POSTA SUNUM\atta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990600"/>
            <a:ext cx="2857500" cy="2771775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57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647403" y="2960136"/>
            <a:ext cx="7849195" cy="2831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Postaya</a:t>
            </a:r>
            <a:r>
              <a:rPr kumimoji="0" lang="tr-TR" sz="6000" b="0" i="0" u="none" strike="noStrike" kern="1200" cap="none" spc="0" normalizeH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Dosya/Belge Ekleme</a:t>
            </a: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3000" r="51250" b="63000"/>
          <a:stretch>
            <a:fillRect/>
          </a:stretch>
        </p:blipFill>
        <p:spPr bwMode="auto">
          <a:xfrm>
            <a:off x="457200" y="1219200"/>
            <a:ext cx="60511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Postaya Dosya/Belge Ekleme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58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3886200" y="3276600"/>
            <a:ext cx="4876800" cy="1384995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“Ekle” sekmesi içerisinde yer alan Ataş(</a:t>
            </a:r>
            <a:r>
              <a:rPr lang="tr-T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attach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resmine tıklanır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3400" y="2133600"/>
            <a:ext cx="914400" cy="1295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>
            <a:stCxn id="9" idx="1"/>
            <a:endCxn id="10" idx="3"/>
          </p:cNvCxnSpPr>
          <p:nvPr/>
        </p:nvCxnSpPr>
        <p:spPr>
          <a:xfrm flipH="1" flipV="1">
            <a:off x="1447800" y="2781300"/>
            <a:ext cx="2438400" cy="118779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Postaya Dosya/Belge Ekleme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59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066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4800600" y="3124200"/>
            <a:ext cx="4114800" cy="1323439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Açılan pencereden “Masaüstü” seçilir.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(Genellikle eklenecek belge ve dosyalarımızı bilgisayarımızın masaüstünde bulundururuz)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990600" y="3429000"/>
            <a:ext cx="1676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>
            <a:stCxn id="9" idx="1"/>
            <a:endCxn id="10" idx="3"/>
          </p:cNvCxnSpPr>
          <p:nvPr/>
        </p:nvCxnSpPr>
        <p:spPr>
          <a:xfrm flipH="1" flipV="1">
            <a:off x="2667000" y="3581400"/>
            <a:ext cx="2133600" cy="2045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Özellikleri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152400" y="10668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 Aynı anda e-posta gönderebileceğiniz en fazla kişi sayısı </a:t>
            </a:r>
            <a:r>
              <a:rPr lang="tr-TR" sz="3200" b="1" dirty="0" smtClean="0">
                <a:solidFill>
                  <a:srgbClr val="8A0000"/>
                </a:solidFill>
              </a:rPr>
              <a:t>150'dir</a:t>
            </a:r>
            <a:r>
              <a:rPr lang="tr-TR" sz="3200" b="1" dirty="0" smtClean="0">
                <a:solidFill>
                  <a:srgbClr val="8A0000"/>
                </a:solidFill>
              </a:rPr>
              <a:t>. Daha fazla alıcı seçmeyiniz</a:t>
            </a:r>
            <a:r>
              <a:rPr lang="tr-TR" sz="3200" b="1" dirty="0" smtClean="0">
                <a:solidFill>
                  <a:srgbClr val="8A000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E-Posta katanız </a:t>
            </a:r>
            <a:r>
              <a:rPr lang="tr-TR" sz="3200" b="1" dirty="0" smtClean="0">
                <a:solidFill>
                  <a:srgbClr val="8A0000"/>
                </a:solidFill>
              </a:rPr>
              <a:t>100 MB </a:t>
            </a:r>
            <a:r>
              <a:rPr lang="tr-TR" sz="3200" b="1" dirty="0" smtClean="0">
                <a:solidFill>
                  <a:srgbClr val="8A0000"/>
                </a:solidFill>
              </a:rPr>
              <a:t>dır</a:t>
            </a: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Bir e-posta ile gönderebileceğiniz e-posta büyüklüğü </a:t>
            </a:r>
            <a:r>
              <a:rPr lang="tr-TR" sz="3200" b="1" dirty="0" smtClean="0">
                <a:solidFill>
                  <a:srgbClr val="8A0000"/>
                </a:solidFill>
              </a:rPr>
              <a:t>maksimum 5MB olmalıdır.</a:t>
            </a: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Outlook'un özelliğinden dolayı bu kotadan dolayı sorun yaşamamak için </a:t>
            </a:r>
            <a:r>
              <a:rPr lang="tr-TR" sz="3200" b="1" dirty="0" smtClean="0">
                <a:solidFill>
                  <a:srgbClr val="8A0000"/>
                </a:solidFill>
              </a:rPr>
              <a:t>5 </a:t>
            </a:r>
            <a:r>
              <a:rPr lang="tr-TR" sz="3200" b="1" dirty="0" smtClean="0">
                <a:solidFill>
                  <a:srgbClr val="8A0000"/>
                </a:solidFill>
              </a:rPr>
              <a:t>MB‘tan daha büyük dosya göndermeyin.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Postaya Dosya/Belge Ekleme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60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066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4038600" y="2362200"/>
            <a:ext cx="4914900" cy="954107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Masaüstünde Belgemizi seçerek “Ekle”  düğmesine tıklarız.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971800" y="4953000"/>
            <a:ext cx="2895600" cy="685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5791200" y="6019800"/>
            <a:ext cx="9906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5562600" y="4648200"/>
            <a:ext cx="533400" cy="4572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tr-TR" dirty="0"/>
          </a:p>
        </p:txBody>
      </p:sp>
      <p:sp>
        <p:nvSpPr>
          <p:cNvPr id="13" name="12 Oval"/>
          <p:cNvSpPr/>
          <p:nvPr/>
        </p:nvSpPr>
        <p:spPr>
          <a:xfrm>
            <a:off x="6629400" y="5638800"/>
            <a:ext cx="533400" cy="457200"/>
          </a:xfrm>
          <a:prstGeom prst="ellipse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r="54684" b="53509"/>
          <a:stretch>
            <a:fillRect/>
          </a:stretch>
        </p:blipFill>
        <p:spPr bwMode="auto">
          <a:xfrm>
            <a:off x="0" y="609600"/>
            <a:ext cx="750557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Postaya Dosya/Belge Ekleme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61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457200" y="5791200"/>
            <a:ext cx="7162800" cy="954107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Görüldüğü üzere seçtiğimiz belge(PDF) postamıza eklendi ve gönderilmeye hazır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295400" y="5029200"/>
            <a:ext cx="4648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>
            <a:stCxn id="9" idx="0"/>
            <a:endCxn id="10" idx="2"/>
          </p:cNvCxnSpPr>
          <p:nvPr/>
        </p:nvCxnSpPr>
        <p:spPr>
          <a:xfrm flipH="1" flipV="1">
            <a:off x="3619500" y="5410200"/>
            <a:ext cx="419100" cy="381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t="31640" r="62274" b="57383"/>
          <a:stretch>
            <a:fillRect/>
          </a:stretch>
        </p:blipFill>
        <p:spPr bwMode="auto">
          <a:xfrm>
            <a:off x="228600" y="1219200"/>
            <a:ext cx="845371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Eklenecek Dosya/Belge Boyutu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304800" y="3581400"/>
            <a:ext cx="8534400" cy="2246769"/>
          </a:xfrm>
          <a:prstGeom prst="rect">
            <a:avLst/>
          </a:prstGeom>
          <a:solidFill>
            <a:srgbClr val="8A0000"/>
          </a:solidFill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Dikkat edilmesi gereken nokta ekleyeceğiniz belge boyutunun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MB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ı geçmemesidir.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MB =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5120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KB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MB ı geçen postalar MEB E-Posta Sisteminde gönderilse dahi alıcı tarafından görüntülenemez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858000" y="2209800"/>
            <a:ext cx="9144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>
            <a:stCxn id="9" idx="0"/>
            <a:endCxn id="10" idx="2"/>
          </p:cNvCxnSpPr>
          <p:nvPr/>
        </p:nvCxnSpPr>
        <p:spPr>
          <a:xfrm flipV="1">
            <a:off x="4572000" y="2590800"/>
            <a:ext cx="27432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Gönderilmiş ve Giden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Posta Nedir ?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 r="4545" b="9454"/>
          <a:stretch>
            <a:fillRect/>
          </a:stretch>
        </p:blipFill>
        <p:spPr bwMode="auto">
          <a:xfrm>
            <a:off x="152400" y="990600"/>
            <a:ext cx="3657600" cy="575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4038600" y="1659285"/>
            <a:ext cx="4914900" cy="3539430"/>
          </a:xfrm>
          <a:prstGeom prst="rect">
            <a:avLst/>
          </a:prstGeom>
          <a:noFill/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u="sng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Gönderdiğimiz E-Postalardan;</a:t>
            </a:r>
          </a:p>
          <a:p>
            <a:pPr algn="ctr"/>
            <a:endParaRPr lang="tr-TR" sz="2800" u="sng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tr-TR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Gönderilmekte olanlar “Giden Kutusu” </a:t>
            </a:r>
            <a:r>
              <a:rPr lang="tr-TR" sz="28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nda</a:t>
            </a:r>
            <a:endParaRPr lang="tr-TR" sz="28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tr-TR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Gönderilmiş olanlar ise “Gönderilmiş Öğeler” kutusunda bulunur</a:t>
            </a:r>
            <a:endParaRPr lang="tr-TR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Eklerle Gelen Posta Görünümü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3" y="2438400"/>
            <a:ext cx="87915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304800" y="990600"/>
            <a:ext cx="8534400" cy="1200329"/>
          </a:xfrm>
          <a:prstGeom prst="rect">
            <a:avLst/>
          </a:prstGeom>
          <a:noFill/>
          <a:ln w="38100">
            <a:solidFill>
              <a:srgbClr val="8A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Aşağıda Dosya Eklenerek gelmiş olan bir posta görülmektedir.</a:t>
            </a:r>
            <a:endParaRPr lang="tr-TR" sz="3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Aynı Yan Köşesi Kesik Dikdörtgen"/>
          <p:cNvSpPr/>
          <p:nvPr/>
        </p:nvSpPr>
        <p:spPr>
          <a:xfrm>
            <a:off x="1143000" y="1676400"/>
            <a:ext cx="6858000" cy="3505200"/>
          </a:xfrm>
          <a:prstGeom prst="snip2Same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Gelen Postalarda EK olduğunu Nasıl Anlarız ?</a:t>
            </a:r>
            <a:endParaRPr lang="tr-T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Eklerle Gelen Posta Görünümü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2558F76B-FF3C-4D9B-8A7C-9D47E58DEC2F}" type="slidenum">
              <a:rPr lang="tr-TR" smtClean="0"/>
              <a:pPr/>
              <a:t>65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CGSABUR\Desktop\MEB E POSTA SUNUM\attach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1658937" cy="165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Aynı Yan Köşesi Kesik Dikdörtgen"/>
          <p:cNvSpPr/>
          <p:nvPr/>
        </p:nvSpPr>
        <p:spPr>
          <a:xfrm>
            <a:off x="1371600" y="3810000"/>
            <a:ext cx="6019800" cy="2667000"/>
          </a:xfrm>
          <a:prstGeom prst="snip2Same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Gelen Postanın sonundaki Ataş (</a:t>
            </a:r>
            <a:r>
              <a:rPr lang="tr-T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Attach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Simgesi posta ekinin olduğu anlamına gelmektedir.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Eklerle Gelen Posta Görünümü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66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30000" b="38000"/>
          <a:stretch>
            <a:fillRect/>
          </a:stretch>
        </p:blipFill>
        <p:spPr bwMode="auto">
          <a:xfrm>
            <a:off x="579783" y="1219200"/>
            <a:ext cx="798443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Oval"/>
          <p:cNvSpPr/>
          <p:nvPr/>
        </p:nvSpPr>
        <p:spPr>
          <a:xfrm>
            <a:off x="6553200" y="1752600"/>
            <a:ext cx="8382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>
            <a:stCxn id="10" idx="4"/>
          </p:cNvCxnSpPr>
          <p:nvPr/>
        </p:nvCxnSpPr>
        <p:spPr>
          <a:xfrm flipH="1">
            <a:off x="5410200" y="2590800"/>
            <a:ext cx="1562100" cy="1066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Gelen Posta EK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</a:t>
            </a:r>
            <a:r>
              <a:rPr lang="tr-T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lerine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Ulaşma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67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r="13333" b="37135"/>
          <a:stretch>
            <a:fillRect/>
          </a:stretch>
        </p:blipFill>
        <p:spPr bwMode="auto">
          <a:xfrm>
            <a:off x="152400" y="1066800"/>
            <a:ext cx="8809429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838200" y="3352800"/>
            <a:ext cx="8153400" cy="609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1485900" y="5867400"/>
            <a:ext cx="6172200" cy="762000"/>
          </a:xfrm>
          <a:prstGeom prst="round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adet Posta Eki olduğu görülmektedir.</a:t>
            </a:r>
          </a:p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 Adet PDF Belge, 3 Adet Word Belgesi, 1 Adet Excel Belgesi)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11 Düz Ok Bağlayıcısı"/>
          <p:cNvCxnSpPr>
            <a:stCxn id="10" idx="0"/>
          </p:cNvCxnSpPr>
          <p:nvPr/>
        </p:nvCxnSpPr>
        <p:spPr>
          <a:xfrm flipV="1">
            <a:off x="4572000" y="4038600"/>
            <a:ext cx="304800" cy="1828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Gelen Posta EK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</a:t>
            </a:r>
            <a:r>
              <a:rPr lang="tr-T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lerine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Ulaşma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68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34032"/>
          <a:stretch>
            <a:fillRect/>
          </a:stretch>
        </p:blipFill>
        <p:spPr bwMode="auto">
          <a:xfrm>
            <a:off x="45652" y="990600"/>
            <a:ext cx="905269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152400" y="4800600"/>
            <a:ext cx="8839200" cy="1524000"/>
          </a:xfrm>
          <a:prstGeom prst="round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Posta ekindeki belgeleri açmak için Dosya/Belge İsmine sağ tuş tıklanır ve yukarıda resimde görüldüğü gibi “Aç” seçeneği seçilir.</a:t>
            </a:r>
          </a:p>
          <a:p>
            <a:pPr algn="ctr"/>
            <a:r>
              <a:rPr lang="tr-T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Eğer Dosya/Belgeyi bilgisayarımıza kaydetmek istiyorsak “Farklı Kaydet” seçeneğini seçeriz</a:t>
            </a:r>
            <a:endParaRPr lang="tr-TR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69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647403" y="3950736"/>
            <a:ext cx="7849195" cy="2831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6000" dirty="0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E-Posta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6000" dirty="0" smtClean="0">
                <a:solidFill>
                  <a:srgbClr val="8A0000"/>
                </a:solidFill>
                <a:latin typeface="Arial Rounded MT Bold" pitchFamily="34" charset="0"/>
                <a:ea typeface="+mj-ea"/>
                <a:cs typeface="+mj-cs"/>
              </a:rPr>
              <a:t>Yanıtlama ve Silme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5122" name="Picture 2" descr="C:\Users\CGSABUR\Desktop\MEB E POSTA SUNUM\Rep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9263" y="1581918"/>
            <a:ext cx="3165475" cy="255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Özellikleri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219200"/>
            <a:ext cx="86106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İl Milli Eğitim Müdürlüğümüz ile bağlı kurumlar e-posta iletişimlerinde  okullarına tahsis edilen </a:t>
            </a:r>
            <a:r>
              <a:rPr lang="tr-TR" sz="3200" b="1" dirty="0" err="1" smtClean="0">
                <a:solidFill>
                  <a:srgbClr val="8A0000"/>
                </a:solidFill>
              </a:rPr>
              <a:t>kurumkodu</a:t>
            </a:r>
            <a:r>
              <a:rPr lang="tr-TR" sz="3200" b="1" dirty="0" smtClean="0">
                <a:solidFill>
                  <a:srgbClr val="8A0000"/>
                </a:solidFill>
              </a:rPr>
              <a:t>@</a:t>
            </a:r>
            <a:r>
              <a:rPr lang="tr-TR" sz="3200" b="1" dirty="0" err="1" smtClean="0">
                <a:solidFill>
                  <a:srgbClr val="8A0000"/>
                </a:solidFill>
              </a:rPr>
              <a:t>meb</a:t>
            </a:r>
            <a:r>
              <a:rPr lang="tr-TR" sz="3200" b="1" dirty="0" smtClean="0">
                <a:solidFill>
                  <a:srgbClr val="8A0000"/>
                </a:solidFill>
              </a:rPr>
              <a:t>.k12.tr   adresli e-postalarını kullanacaklardır. </a:t>
            </a:r>
            <a:endParaRPr lang="tr-TR" sz="3200" b="1" dirty="0" smtClean="0">
              <a:solidFill>
                <a:srgbClr val="8A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Daha önce hiç  @</a:t>
            </a:r>
            <a:r>
              <a:rPr lang="tr-TR" sz="3200" b="1" dirty="0" err="1" smtClean="0">
                <a:solidFill>
                  <a:srgbClr val="8A0000"/>
                </a:solidFill>
              </a:rPr>
              <a:t>meb</a:t>
            </a:r>
            <a:r>
              <a:rPr lang="tr-TR" sz="3200" b="1" dirty="0" smtClean="0">
                <a:solidFill>
                  <a:srgbClr val="8A0000"/>
                </a:solidFill>
              </a:rPr>
              <a:t>.k12.tr  e-posta adresi almamış olan okullar e-posta adreslerini ve şifrelerini  resmi yazıyla talep ederek, İl Milli Eğitim Müdürlüğü “Bilgi ve İşlem Şubesi”nden    teslim alacaklardır.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E-Posta Yanıtlama ve Silme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70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r="59167" b="61793"/>
          <a:stretch>
            <a:fillRect/>
          </a:stretch>
        </p:blipFill>
        <p:spPr bwMode="auto">
          <a:xfrm>
            <a:off x="571500" y="914400"/>
            <a:ext cx="8001000" cy="5334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838200" y="2057400"/>
            <a:ext cx="2743200" cy="1752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733800" y="2057400"/>
            <a:ext cx="914400" cy="1752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556" t="7641" r="78999" b="78713"/>
          <a:stretch>
            <a:fillRect/>
          </a:stretch>
        </p:blipFill>
        <p:spPr bwMode="auto">
          <a:xfrm>
            <a:off x="1752600" y="914400"/>
            <a:ext cx="5638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E-Posta Yanıtlama ve Silme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71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Dikdörtgen"/>
          <p:cNvSpPr/>
          <p:nvPr/>
        </p:nvSpPr>
        <p:spPr>
          <a:xfrm>
            <a:off x="1752600" y="1219200"/>
            <a:ext cx="1219200" cy="1905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048000" y="1219200"/>
            <a:ext cx="1371600" cy="1905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495800" y="1219200"/>
            <a:ext cx="1295400" cy="1905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6019800" y="1219200"/>
            <a:ext cx="1295400" cy="1905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190500" y="3886200"/>
          <a:ext cx="876300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6934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Düğme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Açıklaması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8A0000"/>
                          </a:solidFill>
                        </a:rPr>
                        <a:t>Yanıtla</a:t>
                      </a:r>
                      <a:endParaRPr lang="tr-TR" sz="2000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Postayı gönderen kişiye yanıtlama</a:t>
                      </a:r>
                      <a:r>
                        <a:rPr lang="tr-TR" baseline="0" dirty="0" smtClean="0"/>
                        <a:t> postası gönderilir.(Sadece Gönderene)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8A0000"/>
                          </a:solidFill>
                        </a:rPr>
                        <a:t>Tümünü Yanıtla</a:t>
                      </a:r>
                    </a:p>
                    <a:p>
                      <a:r>
                        <a:rPr lang="tr-TR" sz="2000" b="1" dirty="0" smtClean="0">
                          <a:solidFill>
                            <a:srgbClr val="8A0000"/>
                          </a:solidFill>
                        </a:rPr>
                        <a:t>(Önerilmez)</a:t>
                      </a:r>
                      <a:endParaRPr lang="tr-TR" sz="2000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Postayı gönderen kişinin</a:t>
                      </a:r>
                      <a:r>
                        <a:rPr lang="tr-TR" baseline="0" dirty="0" smtClean="0"/>
                        <a:t> alıcı listesindeki herkese ve postayı gönderen kişiye yanıtlama postası gönderilir. (Önerilmez-Sakıncalıdır)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8A0000"/>
                          </a:solidFill>
                        </a:rPr>
                        <a:t>İlet</a:t>
                      </a:r>
                      <a:endParaRPr lang="tr-TR" sz="2000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Gelen postayı aynı şekliyle ve ekleri var ise ekleriyle başka</a:t>
                      </a:r>
                      <a:r>
                        <a:rPr lang="tr-TR" baseline="0" dirty="0" smtClean="0"/>
                        <a:t> bir alıcıya göndermek için kullanılır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8A0000"/>
                          </a:solidFill>
                        </a:rPr>
                        <a:t>Sil</a:t>
                      </a:r>
                      <a:endParaRPr lang="tr-TR" sz="2000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Gelen postayı “Gelen Kutusu”ndan silmeye yarar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E-Posta Yanıtlama ve Silme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üzgün Beşgen"/>
          <p:cNvSpPr/>
          <p:nvPr/>
        </p:nvSpPr>
        <p:spPr>
          <a:xfrm>
            <a:off x="1295400" y="1447800"/>
            <a:ext cx="6553200" cy="4724400"/>
          </a:xfrm>
          <a:prstGeom prst="pentagon">
            <a:avLst/>
          </a:prstGeom>
          <a:gradFill flip="none" rotWithShape="1">
            <a:gsLst>
              <a:gs pos="0">
                <a:srgbClr val="8A0000">
                  <a:shade val="30000"/>
                  <a:satMod val="115000"/>
                </a:srgbClr>
              </a:gs>
              <a:gs pos="50000">
                <a:srgbClr val="8A0000">
                  <a:shade val="67500"/>
                  <a:satMod val="115000"/>
                </a:srgbClr>
              </a:gs>
              <a:gs pos="100000">
                <a:srgbClr val="8A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Gelen E-Postalara kesinlikle “Tümünü Yanıtla” düğmesine basarak cevap vermeyiniz.</a:t>
            </a:r>
          </a:p>
          <a:p>
            <a:pPr algn="ctr"/>
            <a:endParaRPr lang="tr-T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 düğmeyi kullandığınızda gönderdiğiniz postanın ilimizdeki tüm okullara gittiğini unutmayınız!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CGSABUR\Desktop\SUNULARIM son hali\kaynak_resimler\Dont-be-a-statistic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0" y="5715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1369296" y="1536174"/>
            <a:ext cx="640540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Resmi Kurallar</a:t>
            </a:r>
          </a:p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</a:t>
            </a:r>
          </a:p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İmza İşlemleri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SABUR\Desktop\MEB E POSTA SUNUM\imza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30" y="685800"/>
            <a:ext cx="9207460" cy="5486400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Resmi E-Posta Yazışma ve İmza Kuralları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381000" y="4800600"/>
            <a:ext cx="8458200" cy="914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3581400" y="1905000"/>
            <a:ext cx="5410200" cy="2308324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8A0000"/>
                </a:solidFill>
              </a:rPr>
              <a:t>Resmi Yazımızın en altında bulunan bilgilendirme ve iletişim notları “İmza” olarak nitelendirilmektedir.</a:t>
            </a:r>
          </a:p>
          <a:p>
            <a:pPr algn="ctr"/>
            <a:endParaRPr lang="tr-TR" sz="2400" b="1" dirty="0" smtClean="0">
              <a:solidFill>
                <a:srgbClr val="8A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8A0000"/>
                </a:solidFill>
              </a:rPr>
              <a:t>E-Posta da bu şekilde İmza kullanmak mecburidir.</a:t>
            </a:r>
            <a:endParaRPr lang="tr-TR" sz="2400" b="1" dirty="0">
              <a:solidFill>
                <a:srgbClr val="8A0000"/>
              </a:solidFill>
            </a:endParaRPr>
          </a:p>
        </p:txBody>
      </p:sp>
      <p:cxnSp>
        <p:nvCxnSpPr>
          <p:cNvPr id="12" name="11 Düz Ok Bağlayıcısı"/>
          <p:cNvCxnSpPr>
            <a:stCxn id="10" idx="2"/>
            <a:endCxn id="9" idx="0"/>
          </p:cNvCxnSpPr>
          <p:nvPr/>
        </p:nvCxnSpPr>
        <p:spPr>
          <a:xfrm flipH="1">
            <a:off x="4610100" y="4213324"/>
            <a:ext cx="1676400" cy="5872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0234"/>
          <a:stretch>
            <a:fillRect/>
          </a:stretch>
        </p:blipFill>
        <p:spPr bwMode="auto">
          <a:xfrm>
            <a:off x="0" y="552450"/>
            <a:ext cx="9144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Resmi E-Posta Yazışma ve İmza Kuralları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Yuvarlatılmış Çapraz Köşeli Dikdörtgen"/>
          <p:cNvSpPr/>
          <p:nvPr/>
        </p:nvSpPr>
        <p:spPr>
          <a:xfrm>
            <a:off x="762000" y="2819400"/>
            <a:ext cx="7772400" cy="160020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3733800" y="5334000"/>
            <a:ext cx="4191000" cy="914400"/>
          </a:xfrm>
          <a:prstGeom prst="roundRect">
            <a:avLst/>
          </a:prstGeom>
          <a:gradFill flip="none" rotWithShape="1">
            <a:gsLst>
              <a:gs pos="0">
                <a:srgbClr val="8A0000">
                  <a:shade val="30000"/>
                  <a:satMod val="115000"/>
                </a:srgbClr>
              </a:gs>
              <a:gs pos="50000">
                <a:srgbClr val="8A0000">
                  <a:shade val="67500"/>
                  <a:satMod val="115000"/>
                </a:srgbClr>
              </a:gs>
              <a:gs pos="100000">
                <a:srgbClr val="8A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Resmi E-Posta ile yazışma kuralı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11 Düz Ok Bağlayıcısı"/>
          <p:cNvCxnSpPr>
            <a:stCxn id="10" idx="0"/>
            <a:endCxn id="9" idx="1"/>
          </p:cNvCxnSpPr>
          <p:nvPr/>
        </p:nvCxnSpPr>
        <p:spPr>
          <a:xfrm flipH="1" flipV="1">
            <a:off x="4648200" y="4419600"/>
            <a:ext cx="118110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0234"/>
          <a:stretch>
            <a:fillRect/>
          </a:stretch>
        </p:blipFill>
        <p:spPr bwMode="auto">
          <a:xfrm>
            <a:off x="0" y="552450"/>
            <a:ext cx="9144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Resmi E-Posta Yazışma ve İmza Kuralları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76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Yuvarlatılmış Çapraz Köşeli Dikdörtgen"/>
          <p:cNvSpPr/>
          <p:nvPr/>
        </p:nvSpPr>
        <p:spPr>
          <a:xfrm>
            <a:off x="76200" y="4648200"/>
            <a:ext cx="2819400" cy="160020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4267200" y="4648200"/>
            <a:ext cx="4191000" cy="914400"/>
          </a:xfrm>
          <a:prstGeom prst="roundRect">
            <a:avLst/>
          </a:prstGeom>
          <a:gradFill flip="none" rotWithShape="1">
            <a:gsLst>
              <a:gs pos="0">
                <a:srgbClr val="8A0000">
                  <a:shade val="30000"/>
                  <a:satMod val="115000"/>
                </a:srgbClr>
              </a:gs>
              <a:gs pos="50000">
                <a:srgbClr val="8A0000">
                  <a:shade val="67500"/>
                  <a:satMod val="115000"/>
                </a:srgbClr>
              </a:gs>
              <a:gs pos="100000">
                <a:srgbClr val="8A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İmza (İletişim ve Bilgilendirme)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10 Düz Ok Bağlayıcısı"/>
          <p:cNvCxnSpPr>
            <a:stCxn id="10" idx="1"/>
            <a:endCxn id="9" idx="0"/>
          </p:cNvCxnSpPr>
          <p:nvPr/>
        </p:nvCxnSpPr>
        <p:spPr>
          <a:xfrm flipH="1">
            <a:off x="2895600" y="5105400"/>
            <a:ext cx="1371600" cy="3429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77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1219200" y="19050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8A0000"/>
                </a:solidFill>
              </a:rPr>
              <a:t>Sık Karşılaşılan Sorunlar ve Çözüm Yöntemleri</a:t>
            </a:r>
            <a:endParaRPr lang="tr-TR" sz="66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Sık Karşılaşılan Sorunlar ve Çözümleri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78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atalı şif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345417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atalı şif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6350" y="1143000"/>
            <a:ext cx="491108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Metin kutusu"/>
          <p:cNvSpPr txBox="1"/>
          <p:nvPr/>
        </p:nvSpPr>
        <p:spPr>
          <a:xfrm>
            <a:off x="457200" y="4572001"/>
            <a:ext cx="8153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 smtClean="0">
                <a:solidFill>
                  <a:srgbClr val="8A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E-posta ayarlarınızı tamamlayıp Gönder/Al Butonunuza bastığınızda yukarıdaki pencereler ile karşılaşıyorsanız : </a:t>
            </a:r>
          </a:p>
          <a:p>
            <a:pPr algn="ctr">
              <a:spcBef>
                <a:spcPct val="50000"/>
              </a:spcBef>
            </a:pPr>
            <a:r>
              <a:rPr lang="tr-TR" b="1" dirty="0" smtClean="0">
                <a:solidFill>
                  <a:srgbClr val="8A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Kullanıcı adınız, şifreniz ya da e-posta adresiniz yanlıştır. E-posta ayarlarını tekrar gözden geçiriniz.</a:t>
            </a:r>
          </a:p>
          <a:p>
            <a:pPr algn="ctr"/>
            <a:endParaRPr lang="tr-TR" b="1" dirty="0">
              <a:solidFill>
                <a:srgbClr val="8A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Sık Karşılaşılan Sorunlar ve Çözümleri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79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838200" y="3938587"/>
            <a:ext cx="7467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sz="2800" b="1" dirty="0" smtClean="0">
                <a:solidFill>
                  <a:srgbClr val="8A0000"/>
                </a:solidFill>
              </a:rPr>
              <a:t>E-posta gönderdiğiniz kurum, e-postalarına bakmadığı için kotası dolmuş, yeni e-postaları alamıyor.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800" b="1" dirty="0" smtClean="0">
                <a:solidFill>
                  <a:srgbClr val="8A0000"/>
                </a:solidFill>
              </a:rPr>
              <a:t>Kurum uyarılarak posta kutusunu boşaltması istenir.</a:t>
            </a:r>
            <a:endParaRPr lang="tr-TR" sz="2800" b="1" dirty="0">
              <a:solidFill>
                <a:srgbClr val="8A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38200" y="2209800"/>
            <a:ext cx="7467600" cy="769441"/>
          </a:xfrm>
          <a:prstGeom prst="rect">
            <a:avLst/>
          </a:prstGeom>
          <a:gradFill flip="none" rotWithShape="1">
            <a:gsLst>
              <a:gs pos="0">
                <a:srgbClr val="8A0000">
                  <a:shade val="30000"/>
                  <a:satMod val="115000"/>
                </a:srgbClr>
              </a:gs>
              <a:gs pos="50000">
                <a:srgbClr val="8A0000">
                  <a:shade val="67500"/>
                  <a:satMod val="115000"/>
                </a:srgbClr>
              </a:gs>
              <a:gs pos="100000">
                <a:srgbClr val="8A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Database disk quota exceeded </a:t>
            </a:r>
            <a:endParaRPr lang="tr-T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653798" y="1244025"/>
            <a:ext cx="583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 smtClean="0">
                <a:solidFill>
                  <a:srgbClr val="8A0000"/>
                </a:solidFill>
              </a:rPr>
              <a:t>Eğer bu </a:t>
            </a:r>
            <a:r>
              <a:rPr lang="tr-TR" sz="3200" b="1" smtClean="0">
                <a:solidFill>
                  <a:srgbClr val="8A0000"/>
                </a:solidFill>
              </a:rPr>
              <a:t>hata iletisini </a:t>
            </a:r>
            <a:r>
              <a:rPr lang="tr-TR" sz="3200" b="1" dirty="0" smtClean="0">
                <a:solidFill>
                  <a:srgbClr val="8A0000"/>
                </a:solidFill>
              </a:rPr>
              <a:t>alıyorsanız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8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Özellikleri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219200"/>
            <a:ext cx="86106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Şifre teslim işlemlerinden sonra kurumların e-posta adreslerini aktif olarak kullanmaları gerekmektedir.</a:t>
            </a: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@</a:t>
            </a:r>
            <a:r>
              <a:rPr lang="tr-TR" sz="3200" b="1" dirty="0" err="1" smtClean="0">
                <a:solidFill>
                  <a:srgbClr val="8A0000"/>
                </a:solidFill>
              </a:rPr>
              <a:t>meb</a:t>
            </a:r>
            <a:r>
              <a:rPr lang="tr-TR" sz="3200" b="1" dirty="0" smtClean="0">
                <a:solidFill>
                  <a:srgbClr val="8A0000"/>
                </a:solidFill>
              </a:rPr>
              <a:t>.k12.tr üzerinden gönderilen ve alınan tüm postalar resmi niteliktedir.</a:t>
            </a: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E-posta adres ve şifrelerini teslim almayan kurumların  e-posta adreslerinde e–postalar  birikmiş durumdadır. </a:t>
            </a: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Sık Karşılaşılan Sorunlar ve Çözümleri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80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124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b="1" dirty="0" smtClean="0">
                <a:solidFill>
                  <a:srgbClr val="8A0000"/>
                </a:solidFill>
              </a:rPr>
              <a:t>Outlook Express, Outlook gibi programlar kullanacaksanız, kurumunuzda e-posta takip işlemini sadece bir bilgisayardan gerçekleştiriniz.</a:t>
            </a:r>
          </a:p>
          <a:p>
            <a:pPr eaLnBrk="1" hangingPunct="1"/>
            <a:endParaRPr lang="tr-TR" dirty="0" smtClean="0">
              <a:solidFill>
                <a:srgbClr val="8A0000"/>
              </a:solidFill>
            </a:endParaRPr>
          </a:p>
          <a:p>
            <a:pPr eaLnBrk="1" hangingPunct="1"/>
            <a:r>
              <a:rPr lang="tr-TR" b="1" dirty="0" smtClean="0">
                <a:solidFill>
                  <a:srgbClr val="8A0000"/>
                </a:solidFill>
              </a:rPr>
              <a:t>Birden fazla bilgisayara e-posta ayarı yaptığınız takdirde, e-posta geldiğinde bilgisayarlardan önce bağlanan e-postaları görebilecek, diğer bilgisayar gelen e-postanın  farkında olmayacaktır.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81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etin kutusu 3"/>
          <p:cNvSpPr txBox="1">
            <a:spLocks noChangeArrowheads="1"/>
          </p:cNvSpPr>
          <p:nvPr/>
        </p:nvSpPr>
        <p:spPr bwMode="auto">
          <a:xfrm>
            <a:off x="4419600" y="1295400"/>
            <a:ext cx="44719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8A0000"/>
                </a:solidFill>
              </a:rPr>
              <a:t>Teslim </a:t>
            </a:r>
            <a:r>
              <a:rPr lang="tr-TR" sz="2400" b="1" dirty="0">
                <a:solidFill>
                  <a:srgbClr val="8A0000"/>
                </a:solidFill>
              </a:rPr>
              <a:t>bölümünde yer alan iletinin bir kopyasını sunucuda bırak kutucuğu </a:t>
            </a:r>
            <a:r>
              <a:rPr lang="tr-TR" sz="2400" b="1" dirty="0" smtClean="0">
                <a:solidFill>
                  <a:srgbClr val="8A0000"/>
                </a:solidFill>
              </a:rPr>
              <a:t>işareti yoksa </a:t>
            </a:r>
            <a:r>
              <a:rPr lang="tr-TR" sz="2400" b="1" dirty="0">
                <a:solidFill>
                  <a:srgbClr val="8A0000"/>
                </a:solidFill>
              </a:rPr>
              <a:t>diğer idareci arkadaşlarınız gelen e-postayı göremeyecektir</a:t>
            </a:r>
            <a:r>
              <a:rPr lang="tr-TR" sz="2400" b="1" dirty="0" smtClean="0">
                <a:solidFill>
                  <a:srgbClr val="8A0000"/>
                </a:solidFill>
              </a:rPr>
              <a:t>.</a:t>
            </a:r>
          </a:p>
          <a:p>
            <a:pPr algn="ctr"/>
            <a:endParaRPr lang="tr-TR" sz="2400" b="1" dirty="0" smtClean="0">
              <a:solidFill>
                <a:srgbClr val="8A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8A0000"/>
                </a:solidFill>
              </a:rPr>
              <a:t> </a:t>
            </a:r>
            <a:r>
              <a:rPr lang="tr-TR" sz="2400" b="1" dirty="0">
                <a:solidFill>
                  <a:srgbClr val="8A0000"/>
                </a:solidFill>
              </a:rPr>
              <a:t>İşaretlendikten sonra, </a:t>
            </a:r>
            <a:r>
              <a:rPr lang="tr-TR" sz="2400" b="1" u="sng" dirty="0">
                <a:solidFill>
                  <a:srgbClr val="8A0000"/>
                </a:solidFill>
              </a:rPr>
              <a:t>«sunucudan </a:t>
            </a:r>
            <a:r>
              <a:rPr lang="tr-TR" sz="2400" b="1" u="sng" dirty="0" smtClean="0">
                <a:solidFill>
                  <a:srgbClr val="8A0000"/>
                </a:solidFill>
              </a:rPr>
              <a:t>1 </a:t>
            </a:r>
            <a:r>
              <a:rPr lang="tr-TR" sz="2400" b="1" u="sng" dirty="0">
                <a:solidFill>
                  <a:srgbClr val="8A0000"/>
                </a:solidFill>
              </a:rPr>
              <a:t>gün sonra kaldır» </a:t>
            </a:r>
            <a:r>
              <a:rPr lang="tr-TR" sz="2400" b="1" dirty="0">
                <a:solidFill>
                  <a:srgbClr val="8A0000"/>
                </a:solidFill>
              </a:rPr>
              <a:t>olarak ayarlanır. E-posta Kotamız Kısıtlı olduğu için bu gün sayısını mümkün olduğunca kısa tutmalıyız.</a:t>
            </a:r>
          </a:p>
          <a:p>
            <a:pPr algn="ctr"/>
            <a:r>
              <a:rPr lang="tr-TR" sz="2400" b="1" dirty="0">
                <a:solidFill>
                  <a:srgbClr val="8A0000"/>
                </a:solidFill>
              </a:rPr>
              <a:t>Ve Tamam’a basılır.</a:t>
            </a:r>
          </a:p>
        </p:txBody>
      </p:sp>
      <p:grpSp>
        <p:nvGrpSpPr>
          <p:cNvPr id="10" name="Grup 5"/>
          <p:cNvGrpSpPr>
            <a:grpSpLocks/>
          </p:cNvGrpSpPr>
          <p:nvPr/>
        </p:nvGrpSpPr>
        <p:grpSpPr bwMode="auto">
          <a:xfrm>
            <a:off x="381000" y="1457325"/>
            <a:ext cx="3695700" cy="4438650"/>
            <a:chOff x="1043608" y="1556792"/>
            <a:chExt cx="3695700" cy="44386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1556792"/>
              <a:ext cx="3695700" cy="4438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Metin kutusu 2"/>
            <p:cNvSpPr txBox="1">
              <a:spLocks noChangeArrowheads="1"/>
            </p:cNvSpPr>
            <p:nvPr/>
          </p:nvSpPr>
          <p:spPr bwMode="auto">
            <a:xfrm>
              <a:off x="2317980" y="4094650"/>
              <a:ext cx="28803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200" dirty="0" smtClean="0">
                  <a:solidFill>
                    <a:srgbClr val="FF0000"/>
                  </a:solidFill>
                </a:rPr>
                <a:t>1</a:t>
              </a:r>
              <a:endParaRPr lang="tr-TR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12 Dikdörtgen"/>
          <p:cNvSpPr/>
          <p:nvPr/>
        </p:nvSpPr>
        <p:spPr>
          <a:xfrm>
            <a:off x="533400" y="3657600"/>
            <a:ext cx="32004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r="49023" b="85352"/>
          <a:stretch>
            <a:fillRect/>
          </a:stretch>
        </p:blipFill>
        <p:spPr bwMode="auto">
          <a:xfrm>
            <a:off x="785813" y="1916112"/>
            <a:ext cx="75723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Sık Karşılaşılan Sorunlar ve Çözümleri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82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914400"/>
          </a:xfrm>
          <a:solidFill>
            <a:srgbClr val="8A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Otomatik Mail Alma/Gönderme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4067175"/>
            <a:ext cx="8610600" cy="271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                    düğmesine basıncaya kadar yeni mailleri alamazsınız ve gönderdiğiniz mailler gitmez.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Outlook programı mesai saatleri içinde </a:t>
            </a:r>
            <a:r>
              <a:rPr kumimoji="0" lang="tr-T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mutlaka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açık olmalıdır.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019550"/>
            <a:ext cx="1270978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83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723900" y="185934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8A0000"/>
                </a:solidFill>
              </a:rPr>
              <a:t>Sorunlar ile İlgili Destek Alınacak İletişim Bilgileri</a:t>
            </a:r>
            <a:endParaRPr lang="tr-TR" sz="66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İl MEM : İlgili İletişim Bilgileri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84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419100" y="1295400"/>
            <a:ext cx="8305800" cy="230832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tr-T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Bilgi ve İşlem Şubesi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Telefon : 0 (474) 212 82 26 (Dahili 116)</a:t>
            </a:r>
          </a:p>
          <a:p>
            <a:pPr algn="ctr"/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19100" y="3843278"/>
            <a:ext cx="8305800" cy="2862322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tr-T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Bilişim Teknolojileri İl Koordinatörlüğü 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(FATİH Projesi Birimi)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Telefon : 0 (474) 212 82 26 (Dahili 121)</a:t>
            </a:r>
          </a:p>
          <a:p>
            <a:pPr algn="ctr"/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990600" y="10102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İş ve İşlemleri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85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Akış Çizelgesi: Delikli Teyp"/>
          <p:cNvSpPr/>
          <p:nvPr/>
        </p:nvSpPr>
        <p:spPr>
          <a:xfrm>
            <a:off x="457200" y="1676400"/>
            <a:ext cx="8229600" cy="3505200"/>
          </a:xfrm>
          <a:prstGeom prst="flowChartPunchedTape">
            <a:avLst/>
          </a:prstGeom>
          <a:solidFill>
            <a:srgbClr val="8A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Teşekkürler….</a:t>
            </a:r>
            <a:endParaRPr lang="tr-TR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C:\Users\CGSABUR\Desktop\MEB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" cy="8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76B-FF3C-4D9B-8A7C-9D47E58DEC2F}" type="slidenum">
              <a:rPr lang="tr-TR" smtClean="0"/>
              <a:pPr/>
              <a:t>9</a:t>
            </a:fld>
            <a:endParaRPr lang="tr-TR" dirty="0"/>
          </a:p>
        </p:txBody>
      </p:sp>
      <p:pic>
        <p:nvPicPr>
          <p:cNvPr id="8" name="Picture 5" descr="C:\Users\USER\Desktop\FP\RESİM-KAYNAK\logo mem KARS kop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634" y="0"/>
            <a:ext cx="891366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Metin kutusu"/>
          <p:cNvSpPr txBox="1"/>
          <p:nvPr/>
        </p:nvSpPr>
        <p:spPr>
          <a:xfrm>
            <a:off x="990600" y="1010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MEB E-Posta Özellikleri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>
          <a:xfrm>
            <a:off x="266700" y="1219200"/>
            <a:ext cx="8610600" cy="449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Kotası dolan kurumlarımızın mevcut mesajlarını silerek posta kutularını kullanılır hale getirmeleri gerekmektedir.</a:t>
            </a: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8A0000"/>
                </a:solidFill>
              </a:rPr>
              <a:t>Şifreleri ile giriş sorunları yaşayan kurumlar yeni şifre talebi için İl Milli Eğitim Müdürlüğü Bilgi ve İşlem Şubesi ile irtibat kuracaklardır. </a:t>
            </a:r>
          </a:p>
          <a:p>
            <a:pPr>
              <a:buFont typeface="Wingdings" pitchFamily="2" charset="2"/>
              <a:buChar char="v"/>
            </a:pPr>
            <a:endParaRPr lang="tr-TR" sz="3200" b="1" dirty="0" smtClean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Etkinlik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2180</Words>
  <Application>Microsoft Office PowerPoint</Application>
  <PresentationFormat>Ekran Gösterisi (4:3)</PresentationFormat>
  <Paragraphs>487</Paragraphs>
  <Slides>85</Slides>
  <Notes>84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85</vt:i4>
      </vt:variant>
    </vt:vector>
  </HeadingPairs>
  <TitlesOfParts>
    <vt:vector size="87" baseType="lpstr">
      <vt:lpstr>Ana Etkinlik</vt:lpstr>
      <vt:lpstr>Ofis Teması</vt:lpstr>
      <vt:lpstr>Meb e-posta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Otomatik Mail Alma/Gönderme</vt:lpstr>
      <vt:lpstr>Slayt 83</vt:lpstr>
      <vt:lpstr>Slayt 84</vt:lpstr>
      <vt:lpstr>Slayt 85</vt:lpstr>
    </vt:vector>
  </TitlesOfParts>
  <Company>CGSABUR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 e-posta</dc:title>
  <dc:creator>CUMALİ GÜNEY SABUR</dc:creator>
  <cp:lastModifiedBy>KARS48</cp:lastModifiedBy>
  <cp:revision>276</cp:revision>
  <dcterms:created xsi:type="dcterms:W3CDTF">2016-05-21T13:10:54Z</dcterms:created>
  <dcterms:modified xsi:type="dcterms:W3CDTF">2016-05-23T07:18:48Z</dcterms:modified>
</cp:coreProperties>
</file>